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18"/>
  </p:notesMasterIdLst>
  <p:sldIdLst>
    <p:sldId id="379" r:id="rId2"/>
    <p:sldId id="390" r:id="rId3"/>
    <p:sldId id="411" r:id="rId4"/>
    <p:sldId id="394" r:id="rId5"/>
    <p:sldId id="393" r:id="rId6"/>
    <p:sldId id="395" r:id="rId7"/>
    <p:sldId id="406" r:id="rId8"/>
    <p:sldId id="407" r:id="rId9"/>
    <p:sldId id="408" r:id="rId10"/>
    <p:sldId id="409" r:id="rId11"/>
    <p:sldId id="400" r:id="rId12"/>
    <p:sldId id="399" r:id="rId13"/>
    <p:sldId id="378" r:id="rId14"/>
    <p:sldId id="405" r:id="rId15"/>
    <p:sldId id="412" r:id="rId16"/>
    <p:sldId id="410" r:id="rId17"/>
  </p:sldIdLst>
  <p:sldSz cx="9144000" cy="6858000" type="screen4x3"/>
  <p:notesSz cx="6805613" cy="99441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 ungerer" initials="ju" lastIdx="0" clrIdx="0"/>
  <p:cmAuthor id="2" name="Michaela Ungerer" initials="MU" lastIdx="1" clrIdx="1">
    <p:extLst>
      <p:ext uri="{19B8F6BF-5375-455C-9EA6-DF929625EA0E}">
        <p15:presenceInfo xmlns:p15="http://schemas.microsoft.com/office/powerpoint/2012/main" userId="S-1-5-21-2834965127-2688335190-2481447511-134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66CC"/>
    <a:srgbClr val="CC3300"/>
    <a:srgbClr val="FF9900"/>
    <a:srgbClr val="0099CC"/>
    <a:srgbClr val="1823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0526" autoAdjust="0"/>
  </p:normalViewPr>
  <p:slideViewPr>
    <p:cSldViewPr>
      <p:cViewPr varScale="1">
        <p:scale>
          <a:sx n="77" d="100"/>
          <a:sy n="77" d="100"/>
        </p:scale>
        <p:origin x="54" y="9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099" cy="49720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4940" y="1"/>
            <a:ext cx="2949099" cy="49720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6E0C947A-4C37-4345-AB43-511A4CF0AD46}" type="datetimeFigureOut">
              <a:rPr lang="de-DE" smtClean="0"/>
              <a:t>28.10.2022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0562" y="4723449"/>
            <a:ext cx="5444490" cy="4474845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45170"/>
            <a:ext cx="2949099" cy="49720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4940" y="9445170"/>
            <a:ext cx="2949099" cy="49720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A3C4328E-25BC-4737-AEF4-1A834F9C7AF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4635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306">
              <a:defRPr/>
            </a:pPr>
            <a:fld id="{1B564072-DD4D-4572-ACEA-A4607BF3D5B0}" type="slidenum">
              <a:rPr lang="de-DE">
                <a:solidFill>
                  <a:prstClr val="black"/>
                </a:solidFill>
                <a:latin typeface="Calibri" panose="020F0502020204030204"/>
              </a:rPr>
              <a:pPr defTabSz="914306">
                <a:defRPr/>
              </a:pPr>
              <a:t>1</a:t>
            </a:fld>
            <a:endParaRPr lang="de-DE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843792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4328E-25BC-4737-AEF4-1A834F9C7AF4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0274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4328E-25BC-4737-AEF4-1A834F9C7AF4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0039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306">
              <a:defRPr/>
            </a:pPr>
            <a:fld id="{1B564072-DD4D-4572-ACEA-A4607BF3D5B0}" type="slidenum">
              <a:rPr lang="de-DE">
                <a:solidFill>
                  <a:prstClr val="black"/>
                </a:solidFill>
                <a:latin typeface="Calibri" panose="020F0502020204030204"/>
              </a:rPr>
              <a:pPr defTabSz="914306">
                <a:defRPr/>
              </a:pPr>
              <a:t>2</a:t>
            </a:fld>
            <a:endParaRPr lang="de-DE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56761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306">
              <a:defRPr/>
            </a:pPr>
            <a:fld id="{1B564072-DD4D-4572-ACEA-A4607BF3D5B0}" type="slidenum">
              <a:rPr lang="de-DE">
                <a:solidFill>
                  <a:prstClr val="black"/>
                </a:solidFill>
                <a:latin typeface="Calibri" panose="020F0502020204030204"/>
              </a:rPr>
              <a:pPr defTabSz="914306">
                <a:defRPr/>
              </a:pPr>
              <a:t>3</a:t>
            </a:fld>
            <a:endParaRPr lang="de-DE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96497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306">
              <a:defRPr/>
            </a:pPr>
            <a:fld id="{1B564072-DD4D-4572-ACEA-A4607BF3D5B0}" type="slidenum">
              <a:rPr lang="de-DE">
                <a:solidFill>
                  <a:prstClr val="black"/>
                </a:solidFill>
                <a:latin typeface="Calibri" panose="020F0502020204030204"/>
              </a:rPr>
              <a:pPr defTabSz="914306">
                <a:defRPr/>
              </a:pPr>
              <a:t>4</a:t>
            </a:fld>
            <a:endParaRPr lang="de-DE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46305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306">
              <a:defRPr/>
            </a:pPr>
            <a:fld id="{1B564072-DD4D-4572-ACEA-A4607BF3D5B0}" type="slidenum">
              <a:rPr lang="de-DE">
                <a:solidFill>
                  <a:prstClr val="black"/>
                </a:solidFill>
                <a:latin typeface="Calibri" panose="020F0502020204030204"/>
              </a:rPr>
              <a:pPr defTabSz="914306">
                <a:defRPr/>
              </a:pPr>
              <a:t>5</a:t>
            </a:fld>
            <a:endParaRPr lang="de-DE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6948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306">
              <a:defRPr/>
            </a:pPr>
            <a:fld id="{1B564072-DD4D-4572-ACEA-A4607BF3D5B0}" type="slidenum">
              <a:rPr lang="de-DE">
                <a:solidFill>
                  <a:prstClr val="black"/>
                </a:solidFill>
                <a:latin typeface="Calibri" panose="020F0502020204030204"/>
              </a:rPr>
              <a:pPr defTabSz="914306">
                <a:defRPr/>
              </a:pPr>
              <a:t>6</a:t>
            </a:fld>
            <a:endParaRPr lang="de-DE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18933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5680">
              <a:defRPr/>
            </a:pPr>
            <a:fld id="{1B564072-DD4D-4572-ACEA-A4607BF3D5B0}" type="slidenum">
              <a:rPr lang="de-DE">
                <a:solidFill>
                  <a:prstClr val="black"/>
                </a:solidFill>
                <a:latin typeface="Calibri" panose="020F0502020204030204"/>
              </a:rPr>
              <a:pPr defTabSz="915680">
                <a:defRPr/>
              </a:pPr>
              <a:t>8</a:t>
            </a:fld>
            <a:endParaRPr lang="de-DE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34732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4328E-25BC-4737-AEF4-1A834F9C7AF4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86870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4328E-25BC-4737-AEF4-1A834F9C7AF4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4801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el 1"/>
          <p:cNvSpPr txBox="1">
            <a:spLocks/>
          </p:cNvSpPr>
          <p:nvPr userDrawn="1"/>
        </p:nvSpPr>
        <p:spPr>
          <a:xfrm>
            <a:off x="-3" y="841569"/>
            <a:ext cx="9144000" cy="131181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3000" b="1" dirty="0">
              <a:solidFill>
                <a:schemeClr val="accent1"/>
              </a:solidFill>
            </a:endParaRPr>
          </a:p>
        </p:txBody>
      </p:sp>
      <p:sp>
        <p:nvSpPr>
          <p:cNvPr id="34" name="Untertitel 2"/>
          <p:cNvSpPr>
            <a:spLocks noGrp="1"/>
          </p:cNvSpPr>
          <p:nvPr>
            <p:ph type="subTitle" idx="13"/>
          </p:nvPr>
        </p:nvSpPr>
        <p:spPr>
          <a:xfrm>
            <a:off x="109728" y="4531712"/>
            <a:ext cx="4437889" cy="14661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3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09728" y="3167829"/>
            <a:ext cx="8900161" cy="1252611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/>
          </p:nvPr>
        </p:nvSpPr>
        <p:spPr>
          <a:xfrm>
            <a:off x="4548188" y="4532313"/>
            <a:ext cx="4461700" cy="1465262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350"/>
            </a:lvl1pPr>
            <a:lvl2pPr marL="5143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350"/>
            </a:lvl2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593450959"/>
      </p:ext>
    </p:extLst>
  </p:cSld>
  <p:clrMapOvr>
    <a:masterClrMapping/>
  </p:clrMapOvr>
  <p:transition spd="slow" advClick="0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1181101"/>
            <a:ext cx="7572376" cy="4769613"/>
          </a:xfrm>
          <a:prstGeom prst="rect">
            <a:avLst/>
          </a:prstGeom>
        </p:spPr>
      </p:pic>
      <p:sp>
        <p:nvSpPr>
          <p:cNvPr id="3" name="Titelplatzhalter 1"/>
          <p:cNvSpPr>
            <a:spLocks noGrp="1"/>
          </p:cNvSpPr>
          <p:nvPr>
            <p:ph type="title"/>
          </p:nvPr>
        </p:nvSpPr>
        <p:spPr>
          <a:xfrm>
            <a:off x="908050" y="1295399"/>
            <a:ext cx="7372350" cy="848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7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5" name="Inhaltsplatzhalter 1"/>
          <p:cNvSpPr txBox="1">
            <a:spLocks/>
          </p:cNvSpPr>
          <p:nvPr userDrawn="1"/>
        </p:nvSpPr>
        <p:spPr>
          <a:xfrm>
            <a:off x="914400" y="2143655"/>
            <a:ext cx="7254909" cy="38119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sz="15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5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23736"/>
      </p:ext>
    </p:extLst>
  </p:cSld>
  <p:clrMapOvr>
    <a:masterClrMapping/>
  </p:clrMapOvr>
  <p:transition spd="slow" advClick="0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1"/>
          <p:cNvSpPr>
            <a:spLocks noGrp="1"/>
          </p:cNvSpPr>
          <p:nvPr>
            <p:ph type="title"/>
          </p:nvPr>
        </p:nvSpPr>
        <p:spPr>
          <a:xfrm>
            <a:off x="908050" y="1295399"/>
            <a:ext cx="7372350" cy="848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700">
                <a:solidFill>
                  <a:srgbClr val="0068B0"/>
                </a:solidFill>
                <a:latin typeface="Arial Black" panose="020B0A04020102020204" pitchFamily="34" charset="0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5365647"/>
      </p:ext>
    </p:extLst>
  </p:cSld>
  <p:clrMapOvr>
    <a:masterClrMapping/>
  </p:clrMapOvr>
  <p:transition spd="slow" advClick="0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EE7CB-F360-42B7-A0D7-DB14F36E16A5}" type="datetimeFigureOut">
              <a:rPr lang="de-DE" smtClean="0"/>
              <a:t>28.10.2022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2F8F5-F169-4CA9-9858-64385E0B51C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7923796"/>
      </p:ext>
    </p:extLst>
  </p:cSld>
  <p:clrMapOvr>
    <a:masterClrMapping/>
  </p:clrMapOvr>
  <p:transition spd="slow" advClick="0" advTm="1000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tif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 userDrawn="1"/>
        </p:nvSpPr>
        <p:spPr>
          <a:xfrm>
            <a:off x="6557212" y="6550223"/>
            <a:ext cx="26830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kinderfreundliche-kommunen.de</a:t>
            </a:r>
          </a:p>
        </p:txBody>
      </p:sp>
      <p:pic>
        <p:nvPicPr>
          <p:cNvPr id="23" name="Grafik 2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869"/>
            <a:ext cx="9144000" cy="65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335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</p:sldLayoutIdLst>
  <p:transition spd="slow" advClick="0" advTm="1000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mailto:mungerer@remchingen.den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tertitel 1">
            <a:extLst>
              <a:ext uri="{FF2B5EF4-FFF2-40B4-BE49-F238E27FC236}">
                <a16:creationId xmlns:a16="http://schemas.microsoft.com/office/drawing/2014/main" id="{B1C16DFD-6604-43DC-BD6C-5B57F7C789D8}"/>
              </a:ext>
            </a:extLst>
          </p:cNvPr>
          <p:cNvSpPr txBox="1">
            <a:spLocks/>
          </p:cNvSpPr>
          <p:nvPr/>
        </p:nvSpPr>
        <p:spPr>
          <a:xfrm>
            <a:off x="577284" y="4951072"/>
            <a:ext cx="7769075" cy="1156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srgbClr val="0069B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srgbClr val="0069B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69B5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69B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 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69B5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350" b="0" i="0" u="none" strike="noStrike" kern="1200" cap="none" spc="0" normalizeH="0" baseline="0" noProof="0" dirty="0">
                <a:ln>
                  <a:noFill/>
                </a:ln>
                <a:solidFill>
                  <a:srgbClr val="0069B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 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982D246-4D99-46BD-8C11-663FF8B2FDC8}"/>
              </a:ext>
            </a:extLst>
          </p:cNvPr>
          <p:cNvSpPr/>
          <p:nvPr/>
        </p:nvSpPr>
        <p:spPr>
          <a:xfrm>
            <a:off x="3347864" y="108558"/>
            <a:ext cx="2664296" cy="632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A876CEF1-2C5A-4DDE-B9FB-0F662C3B6B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821" y="116104"/>
            <a:ext cx="1260000" cy="1260000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84F41D79-22B6-47A8-A3B9-84500FC1E2CD}"/>
              </a:ext>
            </a:extLst>
          </p:cNvPr>
          <p:cNvSpPr/>
          <p:nvPr/>
        </p:nvSpPr>
        <p:spPr>
          <a:xfrm>
            <a:off x="6372200" y="6525344"/>
            <a:ext cx="2664296" cy="2454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A5D555ED-066C-461B-90E8-29C16D55FC13}"/>
              </a:ext>
            </a:extLst>
          </p:cNvPr>
          <p:cNvSpPr/>
          <p:nvPr/>
        </p:nvSpPr>
        <p:spPr>
          <a:xfrm>
            <a:off x="530565" y="1373829"/>
            <a:ext cx="66847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de-DE" sz="2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</a:rPr>
              <a:t>Kindergesundheitswochen: </a:t>
            </a:r>
          </a:p>
          <a:p>
            <a:r>
              <a:rPr lang="de-DE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</a:rPr>
              <a:t>Familienfreundliche Gemeinde- und Stadtentwicklung</a:t>
            </a:r>
            <a:endParaRPr lang="de-DE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j-lt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F228BE7-29F5-4107-AD2F-558F2C608C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750136"/>
            <a:ext cx="1260000" cy="1384244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  <a:softEdge rad="12700"/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123B228-A7F3-4A50-85CE-1F3ECB5DCD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40" y="2444987"/>
            <a:ext cx="4224694" cy="31700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perspectiveRigh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20504201-0F61-4079-9EF7-8D73A8F153FF}"/>
              </a:ext>
            </a:extLst>
          </p:cNvPr>
          <p:cNvSpPr txBox="1"/>
          <p:nvPr/>
        </p:nvSpPr>
        <p:spPr>
          <a:xfrm>
            <a:off x="4756047" y="2857704"/>
            <a:ext cx="3532298" cy="2554545"/>
          </a:xfrm>
          <a:prstGeom prst="rect">
            <a:avLst/>
          </a:prstGeom>
          <a:scene3d>
            <a:camera prst="perspectiveLeft"/>
            <a:lightRig rig="threePt" dir="t"/>
          </a:scene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accent6"/>
                </a:solidFill>
                <a:latin typeface="+mj-lt"/>
              </a:rPr>
              <a:t>Zahlen und Fakten:</a:t>
            </a:r>
          </a:p>
          <a:p>
            <a:r>
              <a:rPr lang="de-DE" sz="2000" b="1" dirty="0">
                <a:solidFill>
                  <a:schemeClr val="accent6"/>
                </a:solidFill>
                <a:latin typeface="+mj-lt"/>
              </a:rPr>
              <a:t>Gesamtfläche: 24,06 km²</a:t>
            </a:r>
          </a:p>
          <a:p>
            <a:r>
              <a:rPr lang="de-DE" sz="2000" b="1" dirty="0">
                <a:solidFill>
                  <a:schemeClr val="accent6"/>
                </a:solidFill>
                <a:latin typeface="+mj-lt"/>
              </a:rPr>
              <a:t>4 Ortsteile + 1 Siedlung</a:t>
            </a:r>
          </a:p>
          <a:p>
            <a:r>
              <a:rPr lang="de-DE" sz="2000" b="1" dirty="0">
                <a:solidFill>
                  <a:schemeClr val="accent6"/>
                </a:solidFill>
                <a:latin typeface="+mj-lt"/>
              </a:rPr>
              <a:t>Einwohner: ~12.000</a:t>
            </a:r>
          </a:p>
          <a:p>
            <a:r>
              <a:rPr lang="de-DE" sz="2000" b="1" dirty="0">
                <a:solidFill>
                  <a:schemeClr val="accent6"/>
                </a:solidFill>
                <a:latin typeface="+mj-lt"/>
              </a:rPr>
              <a:t>10 Kindergärten</a:t>
            </a:r>
          </a:p>
          <a:p>
            <a:r>
              <a:rPr lang="de-DE" sz="2000" b="1" dirty="0">
                <a:solidFill>
                  <a:schemeClr val="accent6"/>
                </a:solidFill>
                <a:latin typeface="+mj-lt"/>
              </a:rPr>
              <a:t>3 Grundschulen</a:t>
            </a:r>
          </a:p>
          <a:p>
            <a:r>
              <a:rPr lang="de-DE" sz="2000" b="1" dirty="0">
                <a:solidFill>
                  <a:schemeClr val="accent6"/>
                </a:solidFill>
                <a:latin typeface="+mj-lt"/>
              </a:rPr>
              <a:t>3 weiterführende Schulen</a:t>
            </a:r>
          </a:p>
          <a:p>
            <a:r>
              <a:rPr lang="de-DE" sz="2000" b="1" dirty="0">
                <a:solidFill>
                  <a:schemeClr val="accent6"/>
                </a:solidFill>
                <a:latin typeface="+mj-lt"/>
              </a:rPr>
              <a:t>1 SBBZ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1ADFCD56-1145-4084-A79E-BA647AA70513}"/>
              </a:ext>
            </a:extLst>
          </p:cNvPr>
          <p:cNvSpPr/>
          <p:nvPr/>
        </p:nvSpPr>
        <p:spPr>
          <a:xfrm>
            <a:off x="797641" y="5876744"/>
            <a:ext cx="697492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</a:rPr>
              <a:t>Remchingen- es führt kein Weg daran vorbei</a:t>
            </a:r>
            <a:r>
              <a:rPr lang="de-DE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</a:rPr>
              <a:t>!</a:t>
            </a:r>
            <a:endParaRPr lang="de-DE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0895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21000"/>
    </mc:Choice>
    <mc:Fallback xmlns="">
      <p:transition spd="slow" advClick="0" advTm="21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722" y="1052736"/>
            <a:ext cx="4863829" cy="3233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DB2400F-0A2D-46E9-9785-A4AA195900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35" y="1052736"/>
            <a:ext cx="3062766" cy="18039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F82C6E1A-6E56-4072-998D-74CFF41EE7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35" y="3896868"/>
            <a:ext cx="4346153" cy="23818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feld 4"/>
          <p:cNvSpPr txBox="1"/>
          <p:nvPr/>
        </p:nvSpPr>
        <p:spPr>
          <a:xfrm>
            <a:off x="650235" y="3185681"/>
            <a:ext cx="5590951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b="1" dirty="0">
                <a:ln w="10541" cmpd="sng">
                  <a:noFill/>
                  <a:prstDash val="solid"/>
                </a:ln>
                <a:solidFill>
                  <a:schemeClr val="accent6"/>
                </a:solidFill>
              </a:rPr>
              <a:t>Der erste Vorentwurf wird </a:t>
            </a:r>
            <a:r>
              <a:rPr lang="de-DE" b="1">
                <a:ln w="10541" cmpd="sng">
                  <a:noFill/>
                  <a:prstDash val="solid"/>
                </a:ln>
                <a:solidFill>
                  <a:schemeClr val="accent6"/>
                </a:solidFill>
              </a:rPr>
              <a:t>öffentlich vorgestellt</a:t>
            </a:r>
            <a:endParaRPr lang="de-DE" b="1" dirty="0">
              <a:ln w="10541" cmpd="sng">
                <a:noFill/>
                <a:prstDash val="solid"/>
              </a:ln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42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6000"/>
    </mc:Choice>
    <mc:Fallback xmlns="">
      <p:transition spd="slow" advClick="0" advTm="56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1061610" y="5428205"/>
            <a:ext cx="7075438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b="1" dirty="0">
                <a:ln w="10541" cmpd="sng">
                  <a:noFill/>
                  <a:prstDash val="solid"/>
                </a:ln>
                <a:solidFill>
                  <a:schemeClr val="accent6"/>
                </a:solidFill>
              </a:rPr>
              <a:t>Die Handabdrücke aller beteiligten Kinder sind darauf verewigt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3F97699-0B61-47B2-AC5D-402ECBEE3A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20" y="1390469"/>
            <a:ext cx="2799731" cy="39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F49DB06-8DD0-4D41-B2A1-8CD5C34C6E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3" t="1123" r="29206" b="4484"/>
          <a:stretch/>
        </p:blipFill>
        <p:spPr>
          <a:xfrm>
            <a:off x="4572669" y="1390469"/>
            <a:ext cx="3564379" cy="39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B60D2162-0029-42FD-9C3B-DA5C0181AE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068960"/>
            <a:ext cx="2053849" cy="2114083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6FFCC27A-27A2-45E7-B1E3-E6CEA310D48B}"/>
              </a:ext>
            </a:extLst>
          </p:cNvPr>
          <p:cNvSpPr txBox="1"/>
          <p:nvPr/>
        </p:nvSpPr>
        <p:spPr>
          <a:xfrm>
            <a:off x="1187624" y="921315"/>
            <a:ext cx="7128792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b="1" dirty="0">
                <a:ln w="10541" cmpd="sng">
                  <a:noFill/>
                  <a:prstDash val="solid"/>
                </a:ln>
                <a:solidFill>
                  <a:schemeClr val="accent6"/>
                </a:solidFill>
              </a:rPr>
              <a:t>Ein Jahr nach der Beteiligung: Der erste Spielbuchstabe entsteht</a:t>
            </a:r>
          </a:p>
        </p:txBody>
      </p:sp>
    </p:spTree>
    <p:extLst>
      <p:ext uri="{BB962C8B-B14F-4D97-AF65-F5344CB8AC3E}">
        <p14:creationId xmlns:p14="http://schemas.microsoft.com/office/powerpoint/2010/main" val="22871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6000"/>
    </mc:Choice>
    <mc:Fallback xmlns="">
      <p:transition spd="slow" advClick="0" advTm="5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335347"/>
            <a:ext cx="336000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56" y="2169000"/>
            <a:ext cx="2322000" cy="309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874394"/>
            <a:ext cx="336000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feld 4"/>
          <p:cNvSpPr txBox="1"/>
          <p:nvPr/>
        </p:nvSpPr>
        <p:spPr>
          <a:xfrm>
            <a:off x="755576" y="1299890"/>
            <a:ext cx="4032448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 err="1">
                <a:ln w="10541" cmpd="sng">
                  <a:noFill/>
                  <a:prstDash val="solid"/>
                </a:ln>
                <a:solidFill>
                  <a:schemeClr val="accent6"/>
                </a:solidFill>
              </a:rPr>
              <a:t>Im</a:t>
            </a:r>
            <a:r>
              <a:rPr lang="en-US" sz="2000" b="1" dirty="0">
                <a:ln w="10541" cmpd="sng">
                  <a:noFill/>
                  <a:prstDash val="solid"/>
                </a:ln>
                <a:solidFill>
                  <a:schemeClr val="accent6"/>
                </a:solidFill>
              </a:rPr>
              <a:t> Herbst des </a:t>
            </a:r>
            <a:r>
              <a:rPr lang="en-US" sz="2000" b="1" dirty="0" err="1">
                <a:ln w="10541" cmpd="sng">
                  <a:noFill/>
                  <a:prstDash val="solid"/>
                </a:ln>
                <a:solidFill>
                  <a:schemeClr val="accent6"/>
                </a:solidFill>
              </a:rPr>
              <a:t>gleichen</a:t>
            </a:r>
            <a:r>
              <a:rPr lang="en-US" sz="2000" b="1" dirty="0">
                <a:ln w="10541" cmpd="sng">
                  <a:noFill/>
                  <a:prstDash val="solid"/>
                </a:ln>
                <a:solidFill>
                  <a:schemeClr val="accent6"/>
                </a:solidFill>
              </a:rPr>
              <a:t> </a:t>
            </a:r>
            <a:r>
              <a:rPr lang="en-US" sz="2000" b="1" dirty="0" err="1">
                <a:ln w="10541" cmpd="sng">
                  <a:noFill/>
                  <a:prstDash val="solid"/>
                </a:ln>
                <a:solidFill>
                  <a:schemeClr val="accent6"/>
                </a:solidFill>
              </a:rPr>
              <a:t>Jahres</a:t>
            </a:r>
            <a:r>
              <a:rPr lang="en-US" sz="2000" b="1" dirty="0">
                <a:ln w="10541" cmpd="sng">
                  <a:noFill/>
                  <a:prstDash val="solid"/>
                </a:ln>
                <a:solidFill>
                  <a:schemeClr val="accent6"/>
                </a:solidFill>
              </a:rPr>
              <a:t>: </a:t>
            </a:r>
          </a:p>
          <a:p>
            <a:r>
              <a:rPr lang="en-US" sz="2000" b="1" dirty="0" err="1">
                <a:ln w="10541" cmpd="sng">
                  <a:noFill/>
                  <a:prstDash val="solid"/>
                </a:ln>
                <a:solidFill>
                  <a:schemeClr val="accent6"/>
                </a:solidFill>
              </a:rPr>
              <a:t>Bau</a:t>
            </a:r>
            <a:r>
              <a:rPr lang="en-US" sz="2000" b="1" dirty="0">
                <a:ln w="10541" cmpd="sng">
                  <a:noFill/>
                  <a:prstDash val="solid"/>
                </a:ln>
                <a:solidFill>
                  <a:schemeClr val="accent6"/>
                </a:solidFill>
              </a:rPr>
              <a:t> der </a:t>
            </a:r>
            <a:r>
              <a:rPr lang="en-US" sz="2000" b="1" dirty="0" err="1">
                <a:ln w="10541" cmpd="sng">
                  <a:noFill/>
                  <a:prstDash val="solid"/>
                </a:ln>
                <a:solidFill>
                  <a:schemeClr val="accent6"/>
                </a:solidFill>
              </a:rPr>
              <a:t>Spielfläche</a:t>
            </a:r>
            <a:r>
              <a:rPr lang="en-US" sz="2000" b="1" dirty="0">
                <a:ln w="10541" cmpd="sng">
                  <a:noFill/>
                  <a:prstDash val="solid"/>
                </a:ln>
                <a:solidFill>
                  <a:schemeClr val="accent6"/>
                </a:solidFill>
              </a:rPr>
              <a:t> </a:t>
            </a:r>
            <a:r>
              <a:rPr lang="en-US" sz="2000" b="1" dirty="0" err="1">
                <a:ln w="10541" cmpd="sng">
                  <a:noFill/>
                  <a:prstDash val="solid"/>
                </a:ln>
                <a:solidFill>
                  <a:schemeClr val="accent6"/>
                </a:solidFill>
              </a:rPr>
              <a:t>vor</a:t>
            </a:r>
            <a:r>
              <a:rPr lang="en-US" sz="2000" b="1" dirty="0">
                <a:ln w="10541" cmpd="sng">
                  <a:noFill/>
                  <a:prstDash val="solid"/>
                </a:ln>
                <a:solidFill>
                  <a:schemeClr val="accent6"/>
                </a:solidFill>
              </a:rPr>
              <a:t> Ort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CB8381A-CE1B-4B33-9BD0-7F8945E0F01B}"/>
              </a:ext>
            </a:extLst>
          </p:cNvPr>
          <p:cNvSpPr txBox="1"/>
          <p:nvPr/>
        </p:nvSpPr>
        <p:spPr>
          <a:xfrm>
            <a:off x="1187763" y="5994284"/>
            <a:ext cx="6264557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 err="1">
                <a:ln w="10541" cmpd="sng">
                  <a:noFill/>
                  <a:prstDash val="solid"/>
                </a:ln>
                <a:solidFill>
                  <a:schemeClr val="accent6"/>
                </a:solidFill>
              </a:rPr>
              <a:t>Rund</a:t>
            </a:r>
            <a:r>
              <a:rPr lang="en-US" sz="2000" b="1" dirty="0">
                <a:ln w="10541" cmpd="sng">
                  <a:noFill/>
                  <a:prstDash val="solid"/>
                </a:ln>
                <a:solidFill>
                  <a:schemeClr val="accent6"/>
                </a:solidFill>
              </a:rPr>
              <a:t> 40 Kinder </a:t>
            </a:r>
            <a:r>
              <a:rPr lang="en-US" sz="2000" b="1" dirty="0" err="1">
                <a:ln w="10541" cmpd="sng">
                  <a:noFill/>
                  <a:prstDash val="solid"/>
                </a:ln>
                <a:solidFill>
                  <a:schemeClr val="accent6"/>
                </a:solidFill>
              </a:rPr>
              <a:t>wirken</a:t>
            </a:r>
            <a:r>
              <a:rPr lang="en-US" sz="2000" b="1" dirty="0">
                <a:ln w="10541" cmpd="sng">
                  <a:noFill/>
                  <a:prstDash val="solid"/>
                </a:ln>
                <a:solidFill>
                  <a:schemeClr val="accent6"/>
                </a:solidFill>
              </a:rPr>
              <a:t> </a:t>
            </a:r>
            <a:r>
              <a:rPr lang="en-US" sz="2000" b="1" dirty="0" err="1">
                <a:ln w="10541" cmpd="sng">
                  <a:noFill/>
                  <a:prstDash val="solid"/>
                </a:ln>
                <a:solidFill>
                  <a:schemeClr val="accent6"/>
                </a:solidFill>
              </a:rPr>
              <a:t>bei</a:t>
            </a:r>
            <a:r>
              <a:rPr lang="en-US" sz="2000" b="1" dirty="0">
                <a:ln w="10541" cmpd="sng">
                  <a:noFill/>
                  <a:prstDash val="solid"/>
                </a:ln>
                <a:solidFill>
                  <a:schemeClr val="accent6"/>
                </a:solidFill>
              </a:rPr>
              <a:t> der </a:t>
            </a:r>
            <a:r>
              <a:rPr lang="en-US" sz="2000" b="1" dirty="0" err="1">
                <a:ln w="10541" cmpd="sng">
                  <a:noFill/>
                  <a:prstDash val="solid"/>
                </a:ln>
                <a:solidFill>
                  <a:schemeClr val="accent6"/>
                </a:solidFill>
              </a:rPr>
              <a:t>Baubeteiligung</a:t>
            </a:r>
            <a:r>
              <a:rPr lang="en-US" sz="2000" b="1" dirty="0">
                <a:ln w="10541" cmpd="sng">
                  <a:noFill/>
                  <a:prstDash val="solid"/>
                </a:ln>
                <a:solidFill>
                  <a:schemeClr val="accent6"/>
                </a:solidFill>
              </a:rPr>
              <a:t> </a:t>
            </a:r>
            <a:r>
              <a:rPr lang="en-US" sz="2000" b="1" dirty="0" err="1">
                <a:ln w="10541" cmpd="sng">
                  <a:noFill/>
                  <a:prstDash val="solid"/>
                </a:ln>
                <a:solidFill>
                  <a:schemeClr val="accent6"/>
                </a:solidFill>
              </a:rPr>
              <a:t>mit</a:t>
            </a:r>
            <a:endParaRPr lang="en-US" sz="2000" b="1" dirty="0">
              <a:ln w="10541" cmpd="sng">
                <a:noFill/>
                <a:prstDash val="solid"/>
              </a:ln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40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6000"/>
    </mc:Choice>
    <mc:Fallback xmlns="">
      <p:transition spd="slow" advClick="0" advTm="5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B322020-CD0F-4B1F-A9E3-C2224F0C44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59" y="1056787"/>
            <a:ext cx="4233811" cy="28225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75D4DC3-A05D-43A4-B30D-8140F0845D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879" y="3645024"/>
            <a:ext cx="3780420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feld 3"/>
          <p:cNvSpPr txBox="1"/>
          <p:nvPr/>
        </p:nvSpPr>
        <p:spPr>
          <a:xfrm>
            <a:off x="5196888" y="1026791"/>
            <a:ext cx="3780420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b="1" dirty="0">
                <a:ln w="10541" cmpd="sng">
                  <a:noFill/>
                  <a:prstDash val="solid"/>
                </a:ln>
                <a:solidFill>
                  <a:schemeClr val="accent6"/>
                </a:solidFill>
              </a:rPr>
              <a:t>Am 30. </a:t>
            </a:r>
            <a:r>
              <a:rPr lang="en-US" sz="1600" b="1" dirty="0" err="1">
                <a:ln w="10541" cmpd="sng">
                  <a:noFill/>
                  <a:prstDash val="solid"/>
                </a:ln>
                <a:solidFill>
                  <a:schemeClr val="accent6"/>
                </a:solidFill>
              </a:rPr>
              <a:t>Geburtstag</a:t>
            </a:r>
            <a:r>
              <a:rPr lang="en-US" sz="1600" b="1" dirty="0">
                <a:ln w="10541" cmpd="sng">
                  <a:noFill/>
                  <a:prstDash val="solid"/>
                </a:ln>
                <a:solidFill>
                  <a:schemeClr val="accent6"/>
                </a:solidFill>
              </a:rPr>
              <a:t> der </a:t>
            </a:r>
            <a:r>
              <a:rPr lang="en-US" sz="1600" b="1" dirty="0" err="1">
                <a:ln w="10541" cmpd="sng">
                  <a:noFill/>
                  <a:prstDash val="solid"/>
                </a:ln>
                <a:solidFill>
                  <a:schemeClr val="accent6"/>
                </a:solidFill>
              </a:rPr>
              <a:t>Kinderrechte</a:t>
            </a:r>
            <a:r>
              <a:rPr lang="en-US" sz="1600" b="1" dirty="0">
                <a:ln w="10541" cmpd="sng">
                  <a:noFill/>
                  <a:prstDash val="solid"/>
                </a:ln>
                <a:solidFill>
                  <a:schemeClr val="accent6"/>
                </a:solidFill>
              </a:rPr>
              <a:t>:</a:t>
            </a:r>
          </a:p>
          <a:p>
            <a:r>
              <a:rPr lang="en-US" sz="1600" b="1" dirty="0" err="1">
                <a:ln w="10541" cmpd="sng">
                  <a:noFill/>
                  <a:prstDash val="solid"/>
                </a:ln>
                <a:solidFill>
                  <a:schemeClr val="accent6"/>
                </a:solidFill>
              </a:rPr>
              <a:t>Einweihung</a:t>
            </a:r>
            <a:r>
              <a:rPr lang="en-US" sz="1600" b="1" dirty="0">
                <a:ln w="10541" cmpd="sng">
                  <a:noFill/>
                  <a:prstDash val="solid"/>
                </a:ln>
                <a:solidFill>
                  <a:schemeClr val="accent6"/>
                </a:solidFill>
              </a:rPr>
              <a:t> der </a:t>
            </a:r>
            <a:r>
              <a:rPr lang="en-US" sz="1600" b="1" dirty="0" err="1">
                <a:ln w="10541" cmpd="sng">
                  <a:noFill/>
                  <a:prstDash val="solid"/>
                </a:ln>
                <a:solidFill>
                  <a:schemeClr val="accent6"/>
                </a:solidFill>
              </a:rPr>
              <a:t>Spielfäche</a:t>
            </a:r>
            <a:endParaRPr lang="en-US" sz="1600" b="1" dirty="0">
              <a:ln w="10541" cmpd="sng">
                <a:noFill/>
                <a:prstDash val="solid"/>
              </a:ln>
              <a:solidFill>
                <a:schemeClr val="accent6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23799" y="4511357"/>
            <a:ext cx="3516153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b="1" dirty="0">
                <a:ln w="10541" cmpd="sng">
                  <a:noFill/>
                  <a:prstDash val="solid"/>
                </a:ln>
                <a:solidFill>
                  <a:schemeClr val="accent6"/>
                </a:solidFill>
              </a:rPr>
              <a:t>Der </a:t>
            </a:r>
            <a:r>
              <a:rPr lang="en-US" sz="1600" b="1" dirty="0" err="1">
                <a:ln w="10541" cmpd="sng">
                  <a:noFill/>
                  <a:prstDash val="solid"/>
                </a:ln>
                <a:solidFill>
                  <a:schemeClr val="accent6"/>
                </a:solidFill>
              </a:rPr>
              <a:t>Spielplatz</a:t>
            </a:r>
            <a:r>
              <a:rPr lang="en-US" sz="1600" b="1" dirty="0">
                <a:ln w="10541" cmpd="sng">
                  <a:noFill/>
                  <a:prstDash val="solid"/>
                </a:ln>
                <a:solidFill>
                  <a:schemeClr val="accent6"/>
                </a:solidFill>
              </a:rPr>
              <a:t> hat </a:t>
            </a:r>
            <a:r>
              <a:rPr lang="en-US" sz="1600" b="1" dirty="0" err="1">
                <a:ln w="10541" cmpd="sng">
                  <a:noFill/>
                  <a:prstDash val="solid"/>
                </a:ln>
                <a:solidFill>
                  <a:schemeClr val="accent6"/>
                </a:solidFill>
              </a:rPr>
              <a:t>viele</a:t>
            </a:r>
            <a:r>
              <a:rPr lang="en-US" sz="1600" b="1" dirty="0">
                <a:ln w="10541" cmpd="sng">
                  <a:noFill/>
                  <a:prstDash val="solid"/>
                </a:ln>
                <a:solidFill>
                  <a:schemeClr val="accent6"/>
                </a:solidFill>
              </a:rPr>
              <a:t> </a:t>
            </a:r>
            <a:r>
              <a:rPr lang="en-US" sz="1600" b="1" dirty="0" err="1">
                <a:ln w="10541" cmpd="sng">
                  <a:noFill/>
                  <a:prstDash val="solid"/>
                </a:ln>
                <a:solidFill>
                  <a:schemeClr val="accent6"/>
                </a:solidFill>
              </a:rPr>
              <a:t>Besucher</a:t>
            </a:r>
            <a:r>
              <a:rPr lang="en-US" sz="1600" b="1" dirty="0">
                <a:ln w="10541" cmpd="sng">
                  <a:noFill/>
                  <a:prstDash val="solid"/>
                </a:ln>
                <a:solidFill>
                  <a:schemeClr val="accent6"/>
                </a:solidFill>
              </a:rPr>
              <a:t>. </a:t>
            </a:r>
          </a:p>
          <a:p>
            <a:r>
              <a:rPr lang="en-US" sz="1600" b="1" dirty="0" err="1">
                <a:ln w="10541" cmpd="sng">
                  <a:noFill/>
                  <a:prstDash val="solid"/>
                </a:ln>
                <a:solidFill>
                  <a:schemeClr val="accent6"/>
                </a:solidFill>
              </a:rPr>
              <a:t>Selbst</a:t>
            </a:r>
            <a:r>
              <a:rPr lang="en-US" sz="1600" b="1" dirty="0">
                <a:ln w="10541" cmpd="sng">
                  <a:noFill/>
                  <a:prstDash val="solid"/>
                </a:ln>
                <a:solidFill>
                  <a:schemeClr val="accent6"/>
                </a:solidFill>
              </a:rPr>
              <a:t> </a:t>
            </a:r>
            <a:r>
              <a:rPr lang="en-US" sz="1600" b="1" dirty="0" err="1">
                <a:ln w="10541" cmpd="sng">
                  <a:noFill/>
                  <a:prstDash val="solid"/>
                </a:ln>
                <a:solidFill>
                  <a:schemeClr val="accent6"/>
                </a:solidFill>
              </a:rPr>
              <a:t>aus</a:t>
            </a:r>
            <a:r>
              <a:rPr lang="en-US" sz="1600" b="1" dirty="0">
                <a:ln w="10541" cmpd="sng">
                  <a:noFill/>
                  <a:prstDash val="solid"/>
                </a:ln>
                <a:solidFill>
                  <a:schemeClr val="accent6"/>
                </a:solidFill>
              </a:rPr>
              <a:t> Stuttgart. </a:t>
            </a:r>
            <a:r>
              <a:rPr lang="en-US" sz="1600" b="1" dirty="0">
                <a:ln w="10541" cmpd="sng">
                  <a:noFill/>
                  <a:prstDash val="solid"/>
                </a:ln>
                <a:solidFill>
                  <a:schemeClr val="accent6"/>
                </a:solidFill>
                <a:sym typeface="Wingdings" panose="05000000000000000000" pitchFamily="2" charset="2"/>
              </a:rPr>
              <a:t></a:t>
            </a:r>
            <a:r>
              <a:rPr lang="en-US" sz="1600" b="1" dirty="0">
                <a:ln w="10541" cmpd="sng">
                  <a:noFill/>
                  <a:prstDash val="solid"/>
                </a:ln>
                <a:solidFill>
                  <a:schemeClr val="accent6"/>
                </a:solidFill>
              </a:rPr>
              <a:t> </a:t>
            </a:r>
            <a:endParaRPr lang="de-DE" sz="1600" b="1" dirty="0">
              <a:ln w="10541" cmpd="sng">
                <a:noFill/>
                <a:prstDash val="solid"/>
              </a:ln>
              <a:solidFill>
                <a:schemeClr val="accent6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59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6000"/>
    </mc:Choice>
    <mc:Fallback xmlns="">
      <p:transition spd="slow" advClick="0" advTm="5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72D75274-4484-4BCF-B675-1707B5DDF4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492896"/>
            <a:ext cx="3984000" cy="298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Textfeld 3"/>
          <p:cNvSpPr txBox="1"/>
          <p:nvPr/>
        </p:nvSpPr>
        <p:spPr>
          <a:xfrm>
            <a:off x="1979712" y="1207468"/>
            <a:ext cx="4248472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 err="1">
                <a:ln w="10541" cmpd="sng">
                  <a:noFill/>
                  <a:prstDash val="solid"/>
                </a:ln>
                <a:solidFill>
                  <a:schemeClr val="accent6"/>
                </a:solidFill>
                <a:latin typeface="+mj-lt"/>
              </a:rPr>
              <a:t>Beteiligung</a:t>
            </a:r>
            <a:r>
              <a:rPr lang="en-US" sz="2000" b="1" dirty="0">
                <a:ln w="10541" cmpd="sng">
                  <a:noFill/>
                  <a:prstDash val="solid"/>
                </a:ln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2000" b="1" dirty="0" err="1">
                <a:ln w="10541" cmpd="sng">
                  <a:noFill/>
                  <a:prstDash val="solid"/>
                </a:ln>
                <a:solidFill>
                  <a:schemeClr val="accent6"/>
                </a:solidFill>
                <a:latin typeface="+mj-lt"/>
              </a:rPr>
              <a:t>auch</a:t>
            </a:r>
            <a:r>
              <a:rPr lang="en-US" sz="2000" b="1" dirty="0">
                <a:ln w="10541" cmpd="sng">
                  <a:noFill/>
                  <a:prstDash val="solid"/>
                </a:ln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2000" b="1" dirty="0" err="1">
                <a:ln w="10541" cmpd="sng">
                  <a:noFill/>
                  <a:prstDash val="solid"/>
                </a:ln>
                <a:solidFill>
                  <a:schemeClr val="accent6"/>
                </a:solidFill>
                <a:latin typeface="+mj-lt"/>
              </a:rPr>
              <a:t>während</a:t>
            </a:r>
            <a:r>
              <a:rPr lang="en-US" sz="2000" b="1" dirty="0">
                <a:ln w="10541" cmpd="sng">
                  <a:noFill/>
                  <a:prstDash val="solid"/>
                </a:ln>
                <a:solidFill>
                  <a:schemeClr val="accent6"/>
                </a:solidFill>
                <a:latin typeface="+mj-lt"/>
              </a:rPr>
              <a:t> Corona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37B5CD0-8C1B-4CED-B497-F66267389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4124" y="3036032"/>
            <a:ext cx="2988000" cy="2241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perspectiveAbove"/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8190440"/>
      </p:ext>
    </p:extLst>
  </p:cSld>
  <p:clrMapOvr>
    <a:masterClrMapping/>
  </p:clrMapOvr>
  <p:transition spd="slow" advClick="0" advTm="14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72D75274-4484-4BCF-B675-1707B5DDF4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03"/>
          <a:stretch/>
        </p:blipFill>
        <p:spPr>
          <a:xfrm rot="5400000">
            <a:off x="4981222" y="2906735"/>
            <a:ext cx="3585608" cy="201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Textfeld 3"/>
          <p:cNvSpPr txBox="1"/>
          <p:nvPr/>
        </p:nvSpPr>
        <p:spPr>
          <a:xfrm>
            <a:off x="611560" y="1124744"/>
            <a:ext cx="7704856" cy="3693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err="1">
                <a:ln w="10541" cmpd="sng">
                  <a:noFill/>
                  <a:prstDash val="solid"/>
                </a:ln>
                <a:solidFill>
                  <a:schemeClr val="accent6"/>
                </a:solidFill>
                <a:latin typeface="+mj-lt"/>
              </a:rPr>
              <a:t>Genügend</a:t>
            </a:r>
            <a:r>
              <a:rPr lang="en-US" b="1" dirty="0">
                <a:ln w="10541" cmpd="sng">
                  <a:noFill/>
                  <a:prstDash val="solid"/>
                </a:ln>
                <a:solidFill>
                  <a:schemeClr val="accent6"/>
                </a:solidFill>
                <a:latin typeface="+mj-lt"/>
              </a:rPr>
              <a:t> </a:t>
            </a:r>
            <a:r>
              <a:rPr lang="en-US" b="1" dirty="0" err="1">
                <a:ln w="10541" cmpd="sng">
                  <a:noFill/>
                  <a:prstDash val="solid"/>
                </a:ln>
                <a:solidFill>
                  <a:schemeClr val="accent6"/>
                </a:solidFill>
                <a:latin typeface="+mj-lt"/>
              </a:rPr>
              <a:t>Ressourcen</a:t>
            </a:r>
            <a:r>
              <a:rPr lang="en-US" b="1" dirty="0">
                <a:ln w="10541" cmpd="sng">
                  <a:noFill/>
                  <a:prstDash val="solid"/>
                </a:ln>
                <a:solidFill>
                  <a:schemeClr val="accent6"/>
                </a:solidFill>
                <a:latin typeface="+mj-lt"/>
              </a:rPr>
              <a:t> </a:t>
            </a:r>
            <a:r>
              <a:rPr lang="en-US" b="1" dirty="0" err="1">
                <a:ln w="10541" cmpd="sng">
                  <a:noFill/>
                  <a:prstDash val="solid"/>
                </a:ln>
                <a:solidFill>
                  <a:schemeClr val="accent6"/>
                </a:solidFill>
                <a:latin typeface="+mj-lt"/>
              </a:rPr>
              <a:t>für</a:t>
            </a:r>
            <a:r>
              <a:rPr lang="en-US" b="1" dirty="0">
                <a:ln w="10541" cmpd="sng">
                  <a:noFill/>
                  <a:prstDash val="solid"/>
                </a:ln>
                <a:solidFill>
                  <a:schemeClr val="accent6"/>
                </a:solidFill>
                <a:latin typeface="+mj-lt"/>
              </a:rPr>
              <a:t> </a:t>
            </a:r>
            <a:r>
              <a:rPr lang="en-US" b="1" dirty="0" err="1">
                <a:ln w="10541" cmpd="sng">
                  <a:noFill/>
                  <a:prstDash val="solid"/>
                </a:ln>
                <a:solidFill>
                  <a:schemeClr val="accent6"/>
                </a:solidFill>
                <a:latin typeface="+mj-lt"/>
              </a:rPr>
              <a:t>Kinderfreundlichkeit</a:t>
            </a:r>
            <a:r>
              <a:rPr lang="en-US" b="1" dirty="0">
                <a:ln w="10541" cmpd="sng">
                  <a:noFill/>
                  <a:prstDash val="solid"/>
                </a:ln>
                <a:solidFill>
                  <a:schemeClr val="accent6"/>
                </a:solidFill>
                <a:latin typeface="+mj-lt"/>
              </a:rPr>
              <a:t> </a:t>
            </a:r>
            <a:r>
              <a:rPr lang="en-US" b="1" dirty="0" err="1">
                <a:ln w="10541" cmpd="sng">
                  <a:noFill/>
                  <a:prstDash val="solid"/>
                </a:ln>
                <a:solidFill>
                  <a:schemeClr val="accent6"/>
                </a:solidFill>
                <a:latin typeface="+mj-lt"/>
              </a:rPr>
              <a:t>auch</a:t>
            </a:r>
            <a:r>
              <a:rPr lang="en-US" b="1" dirty="0">
                <a:ln w="10541" cmpd="sng">
                  <a:noFill/>
                  <a:prstDash val="solid"/>
                </a:ln>
                <a:solidFill>
                  <a:schemeClr val="accent6"/>
                </a:solidFill>
                <a:latin typeface="+mj-lt"/>
              </a:rPr>
              <a:t> in </a:t>
            </a:r>
            <a:r>
              <a:rPr lang="en-US" b="1" dirty="0" err="1">
                <a:ln w="10541" cmpd="sng">
                  <a:noFill/>
                  <a:prstDash val="solid"/>
                </a:ln>
                <a:solidFill>
                  <a:schemeClr val="accent6"/>
                </a:solidFill>
                <a:latin typeface="+mj-lt"/>
              </a:rPr>
              <a:t>Krisenzeiten</a:t>
            </a:r>
            <a:r>
              <a:rPr lang="en-US" b="1" dirty="0">
                <a:ln w="10541" cmpd="sng">
                  <a:noFill/>
                  <a:prstDash val="solid"/>
                </a:ln>
                <a:solidFill>
                  <a:schemeClr val="accent6"/>
                </a:solidFill>
                <a:latin typeface="+mj-lt"/>
              </a:rPr>
              <a:t>?</a:t>
            </a:r>
            <a:endParaRPr lang="de-DE" b="1" dirty="0">
              <a:ln w="10541" cmpd="sng">
                <a:noFill/>
                <a:prstDash val="solid"/>
              </a:ln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E08D6C7-2CE9-4684-81E0-75E9B50EBA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15" r="20343"/>
          <a:stretch/>
        </p:blipFill>
        <p:spPr>
          <a:xfrm rot="5400000">
            <a:off x="1062240" y="2421666"/>
            <a:ext cx="3827351" cy="32278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perspectiveAbove"/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41248711"/>
      </p:ext>
    </p:extLst>
  </p:cSld>
  <p:clrMapOvr>
    <a:masterClrMapping/>
  </p:clrMapOvr>
  <p:transition spd="slow" advClick="0" advTm="14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0657A60C-6948-458B-B692-831E696B3F6E}"/>
              </a:ext>
            </a:extLst>
          </p:cNvPr>
          <p:cNvSpPr txBox="1"/>
          <p:nvPr/>
        </p:nvSpPr>
        <p:spPr>
          <a:xfrm>
            <a:off x="4373160" y="4898921"/>
            <a:ext cx="46640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accent6"/>
                </a:solidFill>
              </a:rPr>
              <a:t>Bildquellen: </a:t>
            </a:r>
          </a:p>
          <a:p>
            <a:endParaRPr lang="de-DE" sz="1400" dirty="0">
              <a:solidFill>
                <a:schemeClr val="accent6"/>
              </a:solidFill>
            </a:endParaRPr>
          </a:p>
          <a:p>
            <a:r>
              <a:rPr lang="de-DE" sz="1400" dirty="0">
                <a:solidFill>
                  <a:schemeClr val="accent6"/>
                </a:solidFill>
              </a:rPr>
              <a:t>Gemeinde Remchingen, Rainer Zilly,  Julian Zachmann</a:t>
            </a:r>
          </a:p>
          <a:p>
            <a:r>
              <a:rPr lang="de-DE" sz="1400" dirty="0">
                <a:solidFill>
                  <a:schemeClr val="accent6"/>
                </a:solidFill>
              </a:rPr>
              <a:t>Präsentation: Michaela Ungerer, </a:t>
            </a:r>
          </a:p>
          <a:p>
            <a:r>
              <a:rPr lang="de-DE" sz="1400" dirty="0">
                <a:solidFill>
                  <a:schemeClr val="accent6"/>
                </a:solidFill>
              </a:rPr>
              <a:t>Kinder- und Jugendbeauftragte Gemeinde Remchingen</a:t>
            </a:r>
          </a:p>
          <a:p>
            <a:r>
              <a:rPr lang="de-DE" sz="1400" dirty="0" err="1">
                <a:solidFill>
                  <a:schemeClr val="accent6"/>
                </a:solidFill>
                <a:hlinkClick r:id="rId2"/>
              </a:rPr>
              <a:t>mungerer@remchingen.den</a:t>
            </a:r>
            <a:r>
              <a:rPr lang="de-DE" sz="1400" dirty="0">
                <a:solidFill>
                  <a:schemeClr val="accent6"/>
                </a:solidFill>
              </a:rPr>
              <a:t> </a:t>
            </a:r>
          </a:p>
          <a:p>
            <a:endParaRPr lang="de-DE" sz="1400" dirty="0">
              <a:solidFill>
                <a:schemeClr val="accent6"/>
              </a:solidFill>
            </a:endParaRPr>
          </a:p>
          <a:p>
            <a:endParaRPr lang="de-DE" sz="1400" dirty="0">
              <a:solidFill>
                <a:schemeClr val="accent6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ABBBE85-F5CE-4C0F-95A5-E707D31DEECD}"/>
              </a:ext>
            </a:extLst>
          </p:cNvPr>
          <p:cNvSpPr txBox="1"/>
          <p:nvPr/>
        </p:nvSpPr>
        <p:spPr>
          <a:xfrm>
            <a:off x="4373160" y="3429000"/>
            <a:ext cx="3816424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 err="1">
                <a:ln w="10541" cmpd="sng">
                  <a:noFill/>
                  <a:prstDash val="solid"/>
                </a:ln>
                <a:solidFill>
                  <a:schemeClr val="accent6"/>
                </a:solidFill>
                <a:latin typeface="+mj-lt"/>
              </a:rPr>
              <a:t>Besten</a:t>
            </a:r>
            <a:r>
              <a:rPr lang="en-US" sz="2000" b="1" dirty="0">
                <a:ln w="10541" cmpd="sng">
                  <a:noFill/>
                  <a:prstDash val="solid"/>
                </a:ln>
                <a:solidFill>
                  <a:schemeClr val="accent6"/>
                </a:solidFill>
                <a:latin typeface="+mj-lt"/>
              </a:rPr>
              <a:t> Dank </a:t>
            </a:r>
            <a:r>
              <a:rPr lang="en-US" sz="2000" b="1" dirty="0" err="1">
                <a:ln w="10541" cmpd="sng">
                  <a:noFill/>
                  <a:prstDash val="solid"/>
                </a:ln>
                <a:solidFill>
                  <a:schemeClr val="accent6"/>
                </a:solidFill>
                <a:latin typeface="+mj-lt"/>
              </a:rPr>
              <a:t>für</a:t>
            </a:r>
            <a:r>
              <a:rPr lang="en-US" sz="2000" b="1" dirty="0">
                <a:ln w="10541" cmpd="sng">
                  <a:noFill/>
                  <a:prstDash val="solid"/>
                </a:ln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2000" b="1" dirty="0" err="1">
                <a:ln w="10541" cmpd="sng">
                  <a:noFill/>
                  <a:prstDash val="solid"/>
                </a:ln>
                <a:solidFill>
                  <a:schemeClr val="accent6"/>
                </a:solidFill>
                <a:latin typeface="+mj-lt"/>
              </a:rPr>
              <a:t>Ihr</a:t>
            </a:r>
            <a:r>
              <a:rPr lang="en-US" sz="2000" b="1" dirty="0">
                <a:ln w="10541" cmpd="sng">
                  <a:noFill/>
                  <a:prstDash val="solid"/>
                </a:ln>
                <a:solidFill>
                  <a:schemeClr val="accent6"/>
                </a:solidFill>
                <a:latin typeface="+mj-lt"/>
              </a:rPr>
              <a:t> Interesse!</a:t>
            </a:r>
            <a:endParaRPr lang="de-DE" sz="2000" b="1" dirty="0">
              <a:ln w="10541" cmpd="sng">
                <a:noFill/>
                <a:prstDash val="solid"/>
              </a:ln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676AB2C-BBF4-4C89-9782-34C433CB25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60848"/>
            <a:ext cx="3024336" cy="40324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7B7CE66C-8D4F-4C3D-9280-68F538773C9E}"/>
              </a:ext>
            </a:extLst>
          </p:cNvPr>
          <p:cNvSpPr txBox="1"/>
          <p:nvPr/>
        </p:nvSpPr>
        <p:spPr>
          <a:xfrm>
            <a:off x="306344" y="1023046"/>
            <a:ext cx="8676456" cy="101566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n w="10541" cmpd="sng">
                  <a:noFill/>
                  <a:prstDash val="solid"/>
                </a:ln>
                <a:solidFill>
                  <a:schemeClr val="accent6"/>
                </a:solidFill>
                <a:latin typeface="+mj-lt"/>
              </a:rPr>
              <a:t>Weitere</a:t>
            </a:r>
            <a:r>
              <a:rPr lang="en-US" sz="2000" b="1" dirty="0">
                <a:ln w="10541" cmpd="sng">
                  <a:noFill/>
                  <a:prstDash val="solid"/>
                </a:ln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2000" b="1" dirty="0" err="1">
                <a:ln w="10541" cmpd="sng">
                  <a:noFill/>
                  <a:prstDash val="solid"/>
                </a:ln>
                <a:solidFill>
                  <a:schemeClr val="accent6"/>
                </a:solidFill>
                <a:latin typeface="+mj-lt"/>
              </a:rPr>
              <a:t>Informationen</a:t>
            </a:r>
            <a:r>
              <a:rPr lang="en-US" sz="2000" b="1" dirty="0">
                <a:ln w="10541" cmpd="sng">
                  <a:noFill/>
                  <a:prstDash val="solid"/>
                </a:ln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2000" b="1" dirty="0" err="1">
                <a:ln w="10541" cmpd="sng">
                  <a:noFill/>
                  <a:prstDash val="solid"/>
                </a:ln>
                <a:solidFill>
                  <a:schemeClr val="accent6"/>
                </a:solidFill>
                <a:latin typeface="+mj-lt"/>
              </a:rPr>
              <a:t>sowie</a:t>
            </a:r>
            <a:r>
              <a:rPr lang="en-US" sz="2000" b="1" dirty="0">
                <a:ln w="10541" cmpd="sng">
                  <a:noFill/>
                  <a:prstDash val="solid"/>
                </a:ln>
                <a:solidFill>
                  <a:schemeClr val="accent6"/>
                </a:solidFill>
                <a:latin typeface="+mj-lt"/>
              </a:rPr>
              <a:t> die Remchinger </a:t>
            </a:r>
            <a:r>
              <a:rPr lang="en-US" sz="2000" b="1" dirty="0" err="1">
                <a:ln w="10541" cmpd="sng">
                  <a:noFill/>
                  <a:prstDash val="solid"/>
                </a:ln>
                <a:solidFill>
                  <a:schemeClr val="accent6"/>
                </a:solidFill>
                <a:latin typeface="+mj-lt"/>
              </a:rPr>
              <a:t>Aktionspläne</a:t>
            </a:r>
            <a:r>
              <a:rPr lang="en-US" sz="2000" b="1" dirty="0">
                <a:ln w="10541" cmpd="sng">
                  <a:noFill/>
                  <a:prstDash val="solid"/>
                </a:ln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2000" b="1" dirty="0" err="1">
                <a:ln w="10541" cmpd="sng">
                  <a:noFill/>
                  <a:prstDash val="solid"/>
                </a:ln>
                <a:solidFill>
                  <a:schemeClr val="accent6"/>
                </a:solidFill>
                <a:latin typeface="+mj-lt"/>
              </a:rPr>
              <a:t>sind</a:t>
            </a:r>
            <a:r>
              <a:rPr lang="en-US" sz="2000" b="1" dirty="0">
                <a:ln w="10541" cmpd="sng">
                  <a:noFill/>
                  <a:prstDash val="solid"/>
                </a:ln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2000" b="1" dirty="0" err="1">
                <a:ln w="10541" cmpd="sng">
                  <a:noFill/>
                  <a:prstDash val="solid"/>
                </a:ln>
                <a:solidFill>
                  <a:schemeClr val="accent6"/>
                </a:solidFill>
                <a:latin typeface="+mj-lt"/>
              </a:rPr>
              <a:t>unter</a:t>
            </a:r>
            <a:r>
              <a:rPr lang="en-US" sz="2000" b="1" dirty="0">
                <a:ln w="10541" cmpd="sng">
                  <a:noFill/>
                  <a:prstDash val="solid"/>
                </a:ln>
                <a:solidFill>
                  <a:schemeClr val="accent6"/>
                </a:solidFill>
                <a:latin typeface="+mj-lt"/>
              </a:rPr>
              <a:t>: </a:t>
            </a:r>
          </a:p>
          <a:p>
            <a:pPr algn="ctr"/>
            <a:r>
              <a:rPr lang="en-US" sz="2000" b="1" dirty="0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+mj-lt"/>
              </a:rPr>
              <a:t>www.kinderfreundliche-kommunen.de </a:t>
            </a:r>
            <a:r>
              <a:rPr lang="en-US" sz="2000" b="1" dirty="0">
                <a:ln w="10541" cmpd="sng">
                  <a:noFill/>
                  <a:prstDash val="solid"/>
                </a:ln>
                <a:solidFill>
                  <a:schemeClr val="accent6"/>
                </a:solidFill>
                <a:latin typeface="+mj-lt"/>
              </a:rPr>
              <a:t> </a:t>
            </a:r>
            <a:r>
              <a:rPr lang="de-DE" sz="2000" b="1" dirty="0">
                <a:ln w="10541" cmpd="sng">
                  <a:noFill/>
                  <a:prstDash val="solid"/>
                </a:ln>
                <a:solidFill>
                  <a:schemeClr val="accent6"/>
                </a:solidFill>
                <a:latin typeface="+mj-lt"/>
              </a:rPr>
              <a:t>verfügbar</a:t>
            </a:r>
          </a:p>
          <a:p>
            <a:pPr algn="ctr"/>
            <a:r>
              <a:rPr lang="de-DE" sz="2000" b="1" dirty="0">
                <a:ln w="10541" cmpd="sng">
                  <a:noFill/>
                  <a:prstDash val="solid"/>
                </a:ln>
                <a:solidFill>
                  <a:schemeClr val="accent6"/>
                </a:solidFill>
                <a:latin typeface="+mj-lt"/>
              </a:rPr>
              <a:t>Internationale Initiative: www.childfriendlycities.org</a:t>
            </a:r>
          </a:p>
        </p:txBody>
      </p:sp>
    </p:spTree>
    <p:extLst>
      <p:ext uri="{BB962C8B-B14F-4D97-AF65-F5344CB8AC3E}">
        <p14:creationId xmlns:p14="http://schemas.microsoft.com/office/powerpoint/2010/main" val="2207095499"/>
      </p:ext>
    </p:extLst>
  </p:cSld>
  <p:clrMapOvr>
    <a:masterClrMapping/>
  </p:clrMapOvr>
  <p:transition spd="slow" advClick="0" advTm="14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tertitel 1">
            <a:extLst>
              <a:ext uri="{FF2B5EF4-FFF2-40B4-BE49-F238E27FC236}">
                <a16:creationId xmlns:a16="http://schemas.microsoft.com/office/drawing/2014/main" id="{B1C16DFD-6604-43DC-BD6C-5B57F7C789D8}"/>
              </a:ext>
            </a:extLst>
          </p:cNvPr>
          <p:cNvSpPr txBox="1">
            <a:spLocks/>
          </p:cNvSpPr>
          <p:nvPr/>
        </p:nvSpPr>
        <p:spPr>
          <a:xfrm>
            <a:off x="577284" y="4951072"/>
            <a:ext cx="7769075" cy="1156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srgbClr val="0069B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srgbClr val="0069B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69B5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69B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 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69B5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350" b="0" i="0" u="none" strike="noStrike" kern="1200" cap="none" spc="0" normalizeH="0" baseline="0" noProof="0" dirty="0">
                <a:ln>
                  <a:noFill/>
                </a:ln>
                <a:solidFill>
                  <a:srgbClr val="0069B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 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982D246-4D99-46BD-8C11-663FF8B2FDC8}"/>
              </a:ext>
            </a:extLst>
          </p:cNvPr>
          <p:cNvSpPr/>
          <p:nvPr/>
        </p:nvSpPr>
        <p:spPr>
          <a:xfrm>
            <a:off x="3347864" y="108558"/>
            <a:ext cx="2664296" cy="632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A876CEF1-2C5A-4DDE-B9FB-0F662C3B6B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495" y="64596"/>
            <a:ext cx="737545" cy="737545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84F41D79-22B6-47A8-A3B9-84500FC1E2CD}"/>
              </a:ext>
            </a:extLst>
          </p:cNvPr>
          <p:cNvSpPr/>
          <p:nvPr/>
        </p:nvSpPr>
        <p:spPr>
          <a:xfrm>
            <a:off x="6372200" y="6525344"/>
            <a:ext cx="2664296" cy="2454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5821B087-CCA8-47E6-B91B-8E5DA696EB29}"/>
              </a:ext>
            </a:extLst>
          </p:cNvPr>
          <p:cNvSpPr txBox="1"/>
          <p:nvPr/>
        </p:nvSpPr>
        <p:spPr>
          <a:xfrm>
            <a:off x="1314041" y="1079565"/>
            <a:ext cx="6295560" cy="1138773"/>
          </a:xfrm>
          <a:prstGeom prst="rect">
            <a:avLst/>
          </a:prstGeom>
          <a:noFill/>
          <a:effectLst>
            <a:glow rad="101600">
              <a:schemeClr val="accent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de-DE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latin typeface="+mj-lt"/>
              </a:rPr>
              <a:t>Ziel einer Kinderfreundlichen Kommune</a:t>
            </a:r>
            <a:r>
              <a:rPr lang="de-DE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latin typeface="+mj-lt"/>
              </a:rPr>
              <a:t>: </a:t>
            </a:r>
          </a:p>
          <a:p>
            <a:r>
              <a:rPr lang="de-DE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latin typeface="+mj-lt"/>
              </a:rPr>
              <a:t>Umsetzung der Schwerpunktthemen der </a:t>
            </a:r>
            <a:br>
              <a:rPr lang="de-DE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latin typeface="+mj-lt"/>
              </a:rPr>
            </a:br>
            <a:r>
              <a:rPr lang="de-DE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latin typeface="+mj-lt"/>
              </a:rPr>
              <a:t>UN-Kinderrechtskonvention</a:t>
            </a:r>
            <a:endParaRPr lang="de-DE" sz="2000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10" name="Rechteck: abgeschrägt 9">
            <a:extLst>
              <a:ext uri="{FF2B5EF4-FFF2-40B4-BE49-F238E27FC236}">
                <a16:creationId xmlns:a16="http://schemas.microsoft.com/office/drawing/2014/main" id="{10250451-2453-490E-A832-5154D67F98F6}"/>
              </a:ext>
            </a:extLst>
          </p:cNvPr>
          <p:cNvSpPr/>
          <p:nvPr/>
        </p:nvSpPr>
        <p:spPr>
          <a:xfrm>
            <a:off x="1314041" y="5517232"/>
            <a:ext cx="5634223" cy="799372"/>
          </a:xfrm>
          <a:prstGeom prst="bevel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b="1" dirty="0">
                <a:solidFill>
                  <a:schemeClr val="accent6"/>
                </a:solidFill>
              </a:rPr>
              <a:t>Definition lt. UN-KRK:</a:t>
            </a:r>
            <a:br>
              <a:rPr lang="de-DE" sz="1400" b="1" dirty="0">
                <a:solidFill>
                  <a:schemeClr val="accent6"/>
                </a:solidFill>
              </a:rPr>
            </a:br>
            <a:r>
              <a:rPr lang="de-DE" sz="1400" b="1" dirty="0">
                <a:solidFill>
                  <a:schemeClr val="accent6"/>
                </a:solidFill>
              </a:rPr>
              <a:t>Kind ist, wer das 18. Lebensjahr noch nicht vollendet hat</a:t>
            </a:r>
          </a:p>
        </p:txBody>
      </p:sp>
      <p:sp>
        <p:nvSpPr>
          <p:cNvPr id="24" name="Rechteck: abgeschrägt 23">
            <a:extLst>
              <a:ext uri="{FF2B5EF4-FFF2-40B4-BE49-F238E27FC236}">
                <a16:creationId xmlns:a16="http://schemas.microsoft.com/office/drawing/2014/main" id="{A914489D-5F4C-444D-BC69-804C9E85CE5F}"/>
              </a:ext>
            </a:extLst>
          </p:cNvPr>
          <p:cNvSpPr/>
          <p:nvPr/>
        </p:nvSpPr>
        <p:spPr>
          <a:xfrm>
            <a:off x="4283968" y="3813592"/>
            <a:ext cx="2592288" cy="1440000"/>
          </a:xfrm>
          <a:prstGeom prst="bevel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accent6"/>
                </a:solidFill>
              </a:rPr>
              <a:t>Bereitstellung von Informationen zu den Kinderrechten</a:t>
            </a:r>
          </a:p>
        </p:txBody>
      </p:sp>
      <p:sp>
        <p:nvSpPr>
          <p:cNvPr id="25" name="Rechteck: abgeschrägt 24">
            <a:extLst>
              <a:ext uri="{FF2B5EF4-FFF2-40B4-BE49-F238E27FC236}">
                <a16:creationId xmlns:a16="http://schemas.microsoft.com/office/drawing/2014/main" id="{3AE90950-C692-43AA-8A38-180EAD0EEB57}"/>
              </a:ext>
            </a:extLst>
          </p:cNvPr>
          <p:cNvSpPr/>
          <p:nvPr/>
        </p:nvSpPr>
        <p:spPr>
          <a:xfrm>
            <a:off x="4283968" y="2359488"/>
            <a:ext cx="2592288" cy="1440000"/>
          </a:xfrm>
          <a:prstGeom prst="bevel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chemeClr val="accent6"/>
                </a:solidFill>
              </a:rPr>
              <a:t>Schaffung</a:t>
            </a:r>
            <a:r>
              <a:rPr lang="en-US" sz="1400" b="1" dirty="0">
                <a:solidFill>
                  <a:schemeClr val="accent6"/>
                </a:solidFill>
              </a:rPr>
              <a:t> </a:t>
            </a:r>
            <a:r>
              <a:rPr lang="en-US" sz="1400" b="1" dirty="0" err="1">
                <a:solidFill>
                  <a:schemeClr val="accent6"/>
                </a:solidFill>
              </a:rPr>
              <a:t>kinderfreundlicher</a:t>
            </a:r>
            <a:r>
              <a:rPr lang="en-US" sz="1400" b="1" dirty="0">
                <a:solidFill>
                  <a:schemeClr val="accent6"/>
                </a:solidFill>
              </a:rPr>
              <a:t> </a:t>
            </a:r>
            <a:r>
              <a:rPr lang="en-US" sz="1400" b="1" dirty="0" err="1">
                <a:solidFill>
                  <a:schemeClr val="accent6"/>
                </a:solidFill>
              </a:rPr>
              <a:t>Rahmenbedingungen</a:t>
            </a:r>
            <a:endParaRPr lang="de-DE" sz="1400" b="1" dirty="0">
              <a:solidFill>
                <a:schemeClr val="accent6"/>
              </a:solidFill>
            </a:endParaRPr>
          </a:p>
          <a:p>
            <a:endParaRPr lang="de-DE" sz="1400" b="1" dirty="0">
              <a:solidFill>
                <a:schemeClr val="accent6"/>
              </a:solidFill>
            </a:endParaRPr>
          </a:p>
        </p:txBody>
      </p:sp>
      <p:sp>
        <p:nvSpPr>
          <p:cNvPr id="26" name="Rechteck: abgeschrägt 25">
            <a:extLst>
              <a:ext uri="{FF2B5EF4-FFF2-40B4-BE49-F238E27FC236}">
                <a16:creationId xmlns:a16="http://schemas.microsoft.com/office/drawing/2014/main" id="{57F7614F-B0B9-4A28-B70D-BB2F3498E1E0}"/>
              </a:ext>
            </a:extLst>
          </p:cNvPr>
          <p:cNvSpPr/>
          <p:nvPr/>
        </p:nvSpPr>
        <p:spPr>
          <a:xfrm>
            <a:off x="1339148" y="3775971"/>
            <a:ext cx="2592288" cy="1440000"/>
          </a:xfrm>
          <a:prstGeom prst="bevel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chemeClr val="accent6"/>
                </a:solidFill>
              </a:rPr>
              <a:t>Beteiligung von Kindern und Jugendlichen</a:t>
            </a:r>
            <a:endParaRPr lang="de-DE" sz="1600" dirty="0"/>
          </a:p>
        </p:txBody>
      </p:sp>
      <p:sp>
        <p:nvSpPr>
          <p:cNvPr id="27" name="Rechteck: abgeschrägt 26">
            <a:extLst>
              <a:ext uri="{FF2B5EF4-FFF2-40B4-BE49-F238E27FC236}">
                <a16:creationId xmlns:a16="http://schemas.microsoft.com/office/drawing/2014/main" id="{76B35177-726B-415B-BFE0-1AE29D986E23}"/>
              </a:ext>
            </a:extLst>
          </p:cNvPr>
          <p:cNvSpPr/>
          <p:nvPr/>
        </p:nvSpPr>
        <p:spPr>
          <a:xfrm>
            <a:off x="1339148" y="2335971"/>
            <a:ext cx="2592288" cy="1440000"/>
          </a:xfrm>
          <a:prstGeom prst="bevel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accent6"/>
                </a:solidFill>
              </a:rPr>
              <a:t>Vorrang</a:t>
            </a:r>
            <a:r>
              <a:rPr lang="en-US" b="1" dirty="0">
                <a:solidFill>
                  <a:schemeClr val="accent6"/>
                </a:solidFill>
              </a:rPr>
              <a:t> des </a:t>
            </a:r>
            <a:r>
              <a:rPr lang="en-US" b="1" dirty="0" err="1">
                <a:solidFill>
                  <a:schemeClr val="accent6"/>
                </a:solidFill>
              </a:rPr>
              <a:t>Kindeswohls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09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3000"/>
    </mc:Choice>
    <mc:Fallback xmlns="">
      <p:transition spd="slow" advClick="0" advTm="2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tertitel 1">
            <a:extLst>
              <a:ext uri="{FF2B5EF4-FFF2-40B4-BE49-F238E27FC236}">
                <a16:creationId xmlns:a16="http://schemas.microsoft.com/office/drawing/2014/main" id="{B1C16DFD-6604-43DC-BD6C-5B57F7C789D8}"/>
              </a:ext>
            </a:extLst>
          </p:cNvPr>
          <p:cNvSpPr txBox="1">
            <a:spLocks/>
          </p:cNvSpPr>
          <p:nvPr/>
        </p:nvSpPr>
        <p:spPr>
          <a:xfrm>
            <a:off x="577284" y="4951072"/>
            <a:ext cx="7769075" cy="1156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srgbClr val="0069B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srgbClr val="0069B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69B5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69B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 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69B5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350" b="0" i="0" u="none" strike="noStrike" kern="1200" cap="none" spc="0" normalizeH="0" baseline="0" noProof="0" dirty="0">
                <a:ln>
                  <a:noFill/>
                </a:ln>
                <a:solidFill>
                  <a:srgbClr val="0069B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 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982D246-4D99-46BD-8C11-663FF8B2FDC8}"/>
              </a:ext>
            </a:extLst>
          </p:cNvPr>
          <p:cNvSpPr/>
          <p:nvPr/>
        </p:nvSpPr>
        <p:spPr>
          <a:xfrm>
            <a:off x="3347864" y="108558"/>
            <a:ext cx="2664296" cy="632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A876CEF1-2C5A-4DDE-B9FB-0F662C3B6B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676" y="260648"/>
            <a:ext cx="1234647" cy="1764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711DCB7C-02C7-4CD7-B4A0-34B8C56E38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999" y="4210608"/>
            <a:ext cx="3200000" cy="20987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84F41D79-22B6-47A8-A3B9-84500FC1E2CD}"/>
              </a:ext>
            </a:extLst>
          </p:cNvPr>
          <p:cNvSpPr/>
          <p:nvPr/>
        </p:nvSpPr>
        <p:spPr>
          <a:xfrm>
            <a:off x="6372200" y="6525344"/>
            <a:ext cx="2664296" cy="2454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3EAF271-7BE2-4A79-8677-6C34FA5168CB}"/>
              </a:ext>
            </a:extLst>
          </p:cNvPr>
          <p:cNvSpPr txBox="1"/>
          <p:nvPr/>
        </p:nvSpPr>
        <p:spPr>
          <a:xfrm>
            <a:off x="302187" y="2171054"/>
            <a:ext cx="8712968" cy="1893147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chemeClr val="accent6"/>
                </a:solidFill>
                <a:cs typeface="Calibri" panose="020F0502020204030204" pitchFamily="34" charset="0"/>
              </a:rPr>
              <a:t>Siegelvergabe durch den Verein Kinderfreundliche Kommune e.V. </a:t>
            </a:r>
            <a:br>
              <a:rPr lang="de-DE" sz="1600" b="1" dirty="0">
                <a:solidFill>
                  <a:schemeClr val="accent6"/>
                </a:solidFill>
                <a:cs typeface="Calibri" panose="020F0502020204030204" pitchFamily="34" charset="0"/>
              </a:rPr>
            </a:br>
            <a:r>
              <a:rPr lang="de-DE" sz="1600" b="1" dirty="0">
                <a:solidFill>
                  <a:schemeClr val="accent6"/>
                </a:solidFill>
                <a:cs typeface="Calibri" panose="020F0502020204030204" pitchFamily="34" charset="0"/>
              </a:rPr>
              <a:t>Träger des Vereins sind das Deutsche Kinderhilfswerk + UNICEF Deutschland</a:t>
            </a:r>
            <a:endParaRPr lang="de-DE" sz="1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chemeClr val="accent6"/>
                </a:solidFill>
              </a:rPr>
              <a:t>Kommune durchlaufen zwei Zertifizierungsphasen von je 3 Jahren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chemeClr val="accent6"/>
                </a:solidFill>
              </a:rPr>
              <a:t>Ziel ist danach die Entfristung des Siegels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chemeClr val="accent6"/>
                </a:solidFill>
              </a:rPr>
              <a:t>Remchingen wurde 2017 als 8. Kommune bundesweit erstmals gesiegelt</a:t>
            </a:r>
          </a:p>
        </p:txBody>
      </p:sp>
    </p:spTree>
    <p:extLst>
      <p:ext uri="{BB962C8B-B14F-4D97-AF65-F5344CB8AC3E}">
        <p14:creationId xmlns:p14="http://schemas.microsoft.com/office/powerpoint/2010/main" val="1917175150"/>
      </p:ext>
    </p:extLst>
  </p:cSld>
  <p:clrMapOvr>
    <a:masterClrMapping/>
  </p:clrMapOvr>
  <p:transition spd="slow" advClick="0" advTm="1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Untertitel 1"/>
          <p:cNvSpPr txBox="1">
            <a:spLocks/>
          </p:cNvSpPr>
          <p:nvPr/>
        </p:nvSpPr>
        <p:spPr>
          <a:xfrm>
            <a:off x="456838" y="1088324"/>
            <a:ext cx="8009965" cy="2454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9" name="Untertitel 1">
            <a:extLst>
              <a:ext uri="{FF2B5EF4-FFF2-40B4-BE49-F238E27FC236}">
                <a16:creationId xmlns:a16="http://schemas.microsoft.com/office/drawing/2014/main" id="{B1C16DFD-6604-43DC-BD6C-5B57F7C789D8}"/>
              </a:ext>
            </a:extLst>
          </p:cNvPr>
          <p:cNvSpPr txBox="1">
            <a:spLocks/>
          </p:cNvSpPr>
          <p:nvPr/>
        </p:nvSpPr>
        <p:spPr>
          <a:xfrm>
            <a:off x="577284" y="4951072"/>
            <a:ext cx="7769075" cy="1156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srgbClr val="0069B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srgbClr val="0069B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69B5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69B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 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69B5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350" b="0" i="0" u="none" strike="noStrike" kern="1200" cap="none" spc="0" normalizeH="0" baseline="0" noProof="0" dirty="0">
                <a:ln>
                  <a:noFill/>
                </a:ln>
                <a:solidFill>
                  <a:srgbClr val="0069B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 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982D246-4D99-46BD-8C11-663FF8B2FDC8}"/>
              </a:ext>
            </a:extLst>
          </p:cNvPr>
          <p:cNvSpPr/>
          <p:nvPr/>
        </p:nvSpPr>
        <p:spPr>
          <a:xfrm>
            <a:off x="3347864" y="108558"/>
            <a:ext cx="2664296" cy="632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A876CEF1-2C5A-4DDE-B9FB-0F662C3B6B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495" y="64596"/>
            <a:ext cx="737545" cy="737545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84F41D79-22B6-47A8-A3B9-84500FC1E2CD}"/>
              </a:ext>
            </a:extLst>
          </p:cNvPr>
          <p:cNvSpPr/>
          <p:nvPr/>
        </p:nvSpPr>
        <p:spPr>
          <a:xfrm>
            <a:off x="6372200" y="6525344"/>
            <a:ext cx="2664296" cy="2454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37DFDE0-9C47-46AF-88E2-F882C9A5BC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67" y="1772816"/>
            <a:ext cx="4761843" cy="4536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86EA88DE-3912-47E3-9F10-A319A12B16C1}"/>
              </a:ext>
            </a:extLst>
          </p:cNvPr>
          <p:cNvSpPr txBox="1"/>
          <p:nvPr/>
        </p:nvSpPr>
        <p:spPr>
          <a:xfrm>
            <a:off x="207653" y="947208"/>
            <a:ext cx="52908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n w="9525">
                  <a:solidFill>
                    <a:schemeClr val="bg1"/>
                  </a:solidFill>
                  <a:prstDash val="solid"/>
                </a:ln>
                <a:latin typeface="+mj-lt"/>
              </a:rPr>
              <a:t>Kinderfreundliche Kommunen in Deutschland. Stand 10/2022</a:t>
            </a:r>
          </a:p>
          <a:p>
            <a:endParaRPr lang="de-DE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7E5D6146-66AE-4448-98DB-7D6CF2672C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4581" y="773157"/>
            <a:ext cx="1531883" cy="56880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423457E8-3DD4-4D26-AF7E-DF4CDB4776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7463" y="744191"/>
            <a:ext cx="1144063" cy="5688000"/>
          </a:xfrm>
          <a:prstGeom prst="rect">
            <a:avLst/>
          </a:prstGeom>
        </p:spPr>
      </p:pic>
      <p:sp>
        <p:nvSpPr>
          <p:cNvPr id="18" name="Pfeil: nach links 17">
            <a:extLst>
              <a:ext uri="{FF2B5EF4-FFF2-40B4-BE49-F238E27FC236}">
                <a16:creationId xmlns:a16="http://schemas.microsoft.com/office/drawing/2014/main" id="{E78D5CF9-C489-46B4-BC83-5C03339A718E}"/>
              </a:ext>
            </a:extLst>
          </p:cNvPr>
          <p:cNvSpPr/>
          <p:nvPr/>
        </p:nvSpPr>
        <p:spPr>
          <a:xfrm>
            <a:off x="7719683" y="3429000"/>
            <a:ext cx="626676" cy="245400"/>
          </a:xfrm>
          <a:prstGeom prst="leftArrow">
            <a:avLst/>
          </a:prstGeom>
          <a:effectLst>
            <a:glow rad="127000">
              <a:schemeClr val="accent2">
                <a:satMod val="175000"/>
                <a:alpha val="36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27E0823E-7E74-4A09-BDE5-CF0B31E96942}"/>
              </a:ext>
            </a:extLst>
          </p:cNvPr>
          <p:cNvSpPr/>
          <p:nvPr/>
        </p:nvSpPr>
        <p:spPr>
          <a:xfrm>
            <a:off x="1547664" y="5229200"/>
            <a:ext cx="648072" cy="225928"/>
          </a:xfrm>
          <a:prstGeom prst="rightArrow">
            <a:avLst/>
          </a:prstGeom>
          <a:solidFill>
            <a:schemeClr val="tx1"/>
          </a:solidFill>
          <a:effectLst>
            <a:glow rad="127000">
              <a:schemeClr val="accent1">
                <a:lumMod val="40000"/>
                <a:lumOff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95664397"/>
      </p:ext>
    </p:extLst>
  </p:cSld>
  <p:clrMapOvr>
    <a:masterClrMapping/>
  </p:clrMapOvr>
  <p:transition spd="slow" advClick="0" advTm="15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Untertitel 1"/>
          <p:cNvSpPr txBox="1">
            <a:spLocks/>
          </p:cNvSpPr>
          <p:nvPr/>
        </p:nvSpPr>
        <p:spPr>
          <a:xfrm>
            <a:off x="456838" y="1088324"/>
            <a:ext cx="8009965" cy="2454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9" name="Untertitel 1">
            <a:extLst>
              <a:ext uri="{FF2B5EF4-FFF2-40B4-BE49-F238E27FC236}">
                <a16:creationId xmlns:a16="http://schemas.microsoft.com/office/drawing/2014/main" id="{B1C16DFD-6604-43DC-BD6C-5B57F7C789D8}"/>
              </a:ext>
            </a:extLst>
          </p:cNvPr>
          <p:cNvSpPr txBox="1">
            <a:spLocks/>
          </p:cNvSpPr>
          <p:nvPr/>
        </p:nvSpPr>
        <p:spPr>
          <a:xfrm>
            <a:off x="577284" y="4951072"/>
            <a:ext cx="7769075" cy="1156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srgbClr val="0069B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srgbClr val="0069B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69B5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69B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 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69B5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350" b="0" i="0" u="none" strike="noStrike" kern="1200" cap="none" spc="0" normalizeH="0" baseline="0" noProof="0" dirty="0">
                <a:ln>
                  <a:noFill/>
                </a:ln>
                <a:solidFill>
                  <a:srgbClr val="0069B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 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982D246-4D99-46BD-8C11-663FF8B2FDC8}"/>
              </a:ext>
            </a:extLst>
          </p:cNvPr>
          <p:cNvSpPr/>
          <p:nvPr/>
        </p:nvSpPr>
        <p:spPr>
          <a:xfrm>
            <a:off x="3347864" y="108558"/>
            <a:ext cx="2664296" cy="632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A876CEF1-2C5A-4DDE-B9FB-0F662C3B6B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495" y="64596"/>
            <a:ext cx="737545" cy="737545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84F41D79-22B6-47A8-A3B9-84500FC1E2CD}"/>
              </a:ext>
            </a:extLst>
          </p:cNvPr>
          <p:cNvSpPr/>
          <p:nvPr/>
        </p:nvSpPr>
        <p:spPr>
          <a:xfrm>
            <a:off x="6372200" y="6525344"/>
            <a:ext cx="2664296" cy="2454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37DFDE0-9C47-46AF-88E2-F882C9A5BC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54" y="2000051"/>
            <a:ext cx="8172400" cy="385896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86EA88DE-3912-47E3-9F10-A319A12B16C1}"/>
              </a:ext>
            </a:extLst>
          </p:cNvPr>
          <p:cNvSpPr txBox="1"/>
          <p:nvPr/>
        </p:nvSpPr>
        <p:spPr>
          <a:xfrm>
            <a:off x="402354" y="1122638"/>
            <a:ext cx="7769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ln w="9525">
                  <a:solidFill>
                    <a:schemeClr val="bg1"/>
                  </a:solidFill>
                  <a:prstDash val="solid"/>
                </a:ln>
                <a:latin typeface="+mj-lt"/>
              </a:rPr>
              <a:t>Kinderfreundliche Kommunen- eine internationale Initiative </a:t>
            </a:r>
          </a:p>
          <a:p>
            <a:r>
              <a:rPr lang="de-DE" sz="2000" b="1" dirty="0">
                <a:ln w="9525">
                  <a:solidFill>
                    <a:schemeClr val="bg1"/>
                  </a:solidFill>
                  <a:prstDash val="solid"/>
                </a:ln>
                <a:latin typeface="+mj-lt"/>
              </a:rPr>
              <a:t>Child Friendly Cities weltweit:</a:t>
            </a:r>
            <a:endParaRPr lang="de-DE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68845154"/>
      </p:ext>
    </p:extLst>
  </p:cSld>
  <p:clrMapOvr>
    <a:masterClrMapping/>
  </p:clrMapOvr>
  <p:transition spd="slow" advClick="0" advTm="12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Untertitel 1"/>
          <p:cNvSpPr txBox="1">
            <a:spLocks/>
          </p:cNvSpPr>
          <p:nvPr/>
        </p:nvSpPr>
        <p:spPr>
          <a:xfrm>
            <a:off x="323528" y="1017517"/>
            <a:ext cx="7560840" cy="6069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b="1" dirty="0">
                <a:ln w="9525">
                  <a:solidFill>
                    <a:schemeClr val="bg1"/>
                  </a:solidFill>
                  <a:prstDash val="solid"/>
                </a:ln>
                <a:latin typeface="+mj-lt"/>
              </a:rPr>
              <a:t>Der Weg zur Kinderfreundliche Kommune</a:t>
            </a:r>
            <a:r>
              <a:rPr lang="de-DE" sz="2000" b="1" dirty="0">
                <a:ln w="9525">
                  <a:solidFill>
                    <a:schemeClr val="bg1"/>
                  </a:solidFill>
                  <a:prstDash val="solid"/>
                </a:ln>
              </a:rPr>
              <a:t>: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1350" b="0" i="0" u="none" strike="noStrike" kern="1200" cap="none" spc="0" normalizeH="0" baseline="0" noProof="0" dirty="0">
              <a:ln>
                <a:noFill/>
              </a:ln>
              <a:solidFill>
                <a:srgbClr val="0069B5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9" name="Untertitel 1">
            <a:extLst>
              <a:ext uri="{FF2B5EF4-FFF2-40B4-BE49-F238E27FC236}">
                <a16:creationId xmlns:a16="http://schemas.microsoft.com/office/drawing/2014/main" id="{B1C16DFD-6604-43DC-BD6C-5B57F7C789D8}"/>
              </a:ext>
            </a:extLst>
          </p:cNvPr>
          <p:cNvSpPr txBox="1">
            <a:spLocks/>
          </p:cNvSpPr>
          <p:nvPr/>
        </p:nvSpPr>
        <p:spPr>
          <a:xfrm>
            <a:off x="577284" y="4951072"/>
            <a:ext cx="7769075" cy="1156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srgbClr val="0069B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srgbClr val="0069B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69B5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69B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 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69B5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350" b="0" i="0" u="none" strike="noStrike" kern="1200" cap="none" spc="0" normalizeH="0" baseline="0" noProof="0" dirty="0">
                <a:ln>
                  <a:noFill/>
                </a:ln>
                <a:solidFill>
                  <a:srgbClr val="0069B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 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982D246-4D99-46BD-8C11-663FF8B2FDC8}"/>
              </a:ext>
            </a:extLst>
          </p:cNvPr>
          <p:cNvSpPr/>
          <p:nvPr/>
        </p:nvSpPr>
        <p:spPr>
          <a:xfrm>
            <a:off x="3347864" y="108558"/>
            <a:ext cx="2664296" cy="632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A876CEF1-2C5A-4DDE-B9FB-0F662C3B6B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495" y="64596"/>
            <a:ext cx="737545" cy="737545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84F41D79-22B6-47A8-A3B9-84500FC1E2CD}"/>
              </a:ext>
            </a:extLst>
          </p:cNvPr>
          <p:cNvSpPr/>
          <p:nvPr/>
        </p:nvSpPr>
        <p:spPr>
          <a:xfrm>
            <a:off x="6372200" y="6525344"/>
            <a:ext cx="2664296" cy="2454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733EFB9-21FD-461C-A8B2-B057489FF100}"/>
              </a:ext>
            </a:extLst>
          </p:cNvPr>
          <p:cNvSpPr txBox="1"/>
          <p:nvPr/>
        </p:nvSpPr>
        <p:spPr>
          <a:xfrm>
            <a:off x="323528" y="1442052"/>
            <a:ext cx="8630553" cy="2062103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sz="1600" b="1" dirty="0">
                <a:solidFill>
                  <a:schemeClr val="accent6"/>
                </a:solidFill>
              </a:rPr>
              <a:t>Gemeinderat stimmt für Teilnahme am Programm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b="1" dirty="0">
                <a:solidFill>
                  <a:schemeClr val="accent6"/>
                </a:solidFill>
              </a:rPr>
              <a:t>Analyse: Wie kinderfreundlich ist Kommune nach Maßstäben der UN-KRK?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b="1" dirty="0">
                <a:solidFill>
                  <a:schemeClr val="accent6"/>
                </a:solidFill>
              </a:rPr>
              <a:t>Kommune erhält Empfehlungskatalog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b="1" dirty="0">
                <a:solidFill>
                  <a:schemeClr val="accent6"/>
                </a:solidFill>
              </a:rPr>
              <a:t>Entwicklung Aktionsplan unter Einbeziehung der Kinder/ Jugendliche/ Akteure in Kitas + Schulen/Verwaltung/ Gemeinderat 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b="1" dirty="0">
                <a:solidFill>
                  <a:schemeClr val="accent6"/>
                </a:solidFill>
              </a:rPr>
              <a:t>Gemeinderat beschließt Aktionsplan</a:t>
            </a:r>
            <a:endParaRPr lang="en-US" sz="1600" b="1" dirty="0">
              <a:solidFill>
                <a:schemeClr val="accent6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b="1" dirty="0" err="1">
                <a:solidFill>
                  <a:schemeClr val="accent6"/>
                </a:solidFill>
              </a:rPr>
              <a:t>Nach</a:t>
            </a:r>
            <a:r>
              <a:rPr lang="en-US" sz="1600" b="1" dirty="0">
                <a:solidFill>
                  <a:schemeClr val="accent6"/>
                </a:solidFill>
              </a:rPr>
              <a:t> </a:t>
            </a:r>
            <a:r>
              <a:rPr lang="en-US" sz="1600" b="1" dirty="0" err="1">
                <a:solidFill>
                  <a:schemeClr val="accent6"/>
                </a:solidFill>
              </a:rPr>
              <a:t>Prüfung</a:t>
            </a:r>
            <a:r>
              <a:rPr lang="en-US" sz="1600" b="1" dirty="0">
                <a:solidFill>
                  <a:schemeClr val="accent6"/>
                </a:solidFill>
              </a:rPr>
              <a:t> und </a:t>
            </a:r>
            <a:r>
              <a:rPr lang="en-US" sz="1600" b="1" dirty="0" err="1">
                <a:solidFill>
                  <a:schemeClr val="accent6"/>
                </a:solidFill>
              </a:rPr>
              <a:t>Zusage</a:t>
            </a:r>
            <a:r>
              <a:rPr lang="en-US" sz="1600" b="1" dirty="0">
                <a:solidFill>
                  <a:schemeClr val="accent6"/>
                </a:solidFill>
              </a:rPr>
              <a:t> </a:t>
            </a:r>
            <a:r>
              <a:rPr lang="en-US" sz="1600" b="1" dirty="0" err="1">
                <a:solidFill>
                  <a:schemeClr val="accent6"/>
                </a:solidFill>
              </a:rPr>
              <a:t>durch</a:t>
            </a:r>
            <a:r>
              <a:rPr lang="en-US" sz="1600" b="1" dirty="0">
                <a:solidFill>
                  <a:schemeClr val="accent6"/>
                </a:solidFill>
              </a:rPr>
              <a:t> Verein: </a:t>
            </a:r>
            <a:r>
              <a:rPr lang="en-US" sz="1600" b="1" dirty="0" err="1">
                <a:solidFill>
                  <a:schemeClr val="accent6"/>
                </a:solidFill>
              </a:rPr>
              <a:t>Verleihung</a:t>
            </a:r>
            <a:r>
              <a:rPr lang="en-US" sz="1600" b="1" dirty="0">
                <a:solidFill>
                  <a:schemeClr val="accent6"/>
                </a:solidFill>
              </a:rPr>
              <a:t> des </a:t>
            </a:r>
            <a:r>
              <a:rPr lang="en-US" sz="1600" b="1" dirty="0" err="1">
                <a:solidFill>
                  <a:schemeClr val="accent6"/>
                </a:solidFill>
              </a:rPr>
              <a:t>Siegels</a:t>
            </a:r>
            <a:endParaRPr lang="en-US" sz="1600" b="1" dirty="0">
              <a:solidFill>
                <a:schemeClr val="accent6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b="1" dirty="0" err="1">
                <a:solidFill>
                  <a:schemeClr val="accent6"/>
                </a:solidFill>
              </a:rPr>
              <a:t>Realisierung</a:t>
            </a:r>
            <a:r>
              <a:rPr lang="en-US" sz="1600" b="1" dirty="0">
                <a:solidFill>
                  <a:schemeClr val="accent6"/>
                </a:solidFill>
              </a:rPr>
              <a:t> der </a:t>
            </a:r>
            <a:r>
              <a:rPr lang="en-US" sz="1600" b="1" dirty="0" err="1">
                <a:solidFill>
                  <a:schemeClr val="accent6"/>
                </a:solidFill>
              </a:rPr>
              <a:t>Maßnahmen</a:t>
            </a:r>
            <a:r>
              <a:rPr lang="en-US" sz="1600" b="1" dirty="0">
                <a:solidFill>
                  <a:schemeClr val="accent6"/>
                </a:solidFill>
              </a:rPr>
              <a:t> </a:t>
            </a:r>
            <a:endParaRPr lang="de-DE" sz="1600" b="1" dirty="0">
              <a:solidFill>
                <a:schemeClr val="accent6"/>
              </a:solidFill>
            </a:endParaRPr>
          </a:p>
        </p:txBody>
      </p:sp>
      <p:pic>
        <p:nvPicPr>
          <p:cNvPr id="15" name="Inhaltsplatzhalter 4">
            <a:extLst>
              <a:ext uri="{FF2B5EF4-FFF2-40B4-BE49-F238E27FC236}">
                <a16:creationId xmlns:a16="http://schemas.microsoft.com/office/drawing/2014/main" id="{3E28F45C-902F-4A00-94A7-E9EB512461F7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07" y="3960166"/>
            <a:ext cx="1692000" cy="22497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CB2A977-716A-4A37-AD08-51B5E22F52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329" y="3960166"/>
            <a:ext cx="1668983" cy="23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28D6E50-E8D2-49E7-965D-06748D5C356B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996166"/>
            <a:ext cx="1603373" cy="226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5811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6000"/>
    </mc:Choice>
    <mc:Fallback xmlns="">
      <p:transition spd="slow" advClick="0" advTm="16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age.jimcdn.com/app/cms/image/transf/dimension=250x10000:format=jpg/path/sfb24039b0248b527/image/i1d1cadd152b10af9/version/1571129935/image.jpg">
            <a:extLst>
              <a:ext uri="{FF2B5EF4-FFF2-40B4-BE49-F238E27FC236}">
                <a16:creationId xmlns:a16="http://schemas.microsoft.com/office/drawing/2014/main" id="{2302659F-46C2-4B2D-98C2-EFA9A262A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02" y="1628798"/>
            <a:ext cx="3059198" cy="309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DDDA8BDD-A512-4060-A030-D86697AFFB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165" y="1628798"/>
            <a:ext cx="2166869" cy="3095911"/>
          </a:xfrm>
          <a:prstGeom prst="rect">
            <a:avLst/>
          </a:prstGeom>
        </p:spPr>
      </p:pic>
      <p:sp>
        <p:nvSpPr>
          <p:cNvPr id="2" name="Pfeil: nach links und rechts 1">
            <a:extLst>
              <a:ext uri="{FF2B5EF4-FFF2-40B4-BE49-F238E27FC236}">
                <a16:creationId xmlns:a16="http://schemas.microsoft.com/office/drawing/2014/main" id="{62F29EE7-0619-4F93-AFCC-C770DF237C02}"/>
              </a:ext>
            </a:extLst>
          </p:cNvPr>
          <p:cNvSpPr/>
          <p:nvPr/>
        </p:nvSpPr>
        <p:spPr>
          <a:xfrm>
            <a:off x="3740817" y="2528680"/>
            <a:ext cx="2336116" cy="1404375"/>
          </a:xfrm>
          <a:prstGeom prst="left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accent6"/>
                </a:solidFill>
              </a:rPr>
              <a:t>Gemeinsame</a:t>
            </a:r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b="1" dirty="0" err="1">
                <a:solidFill>
                  <a:schemeClr val="accent6"/>
                </a:solidFill>
              </a:rPr>
              <a:t>Ziele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665634"/>
      </p:ext>
    </p:extLst>
  </p:cSld>
  <p:clrMapOvr>
    <a:masterClrMapping/>
  </p:clrMapOvr>
  <p:transition spd="slow" advClick="0" advTm="10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5EF2E780-9735-453E-A6CF-DA6037917C43}"/>
              </a:ext>
            </a:extLst>
          </p:cNvPr>
          <p:cNvGrpSpPr/>
          <p:nvPr/>
        </p:nvGrpSpPr>
        <p:grpSpPr>
          <a:xfrm>
            <a:off x="822788" y="1574278"/>
            <a:ext cx="1872208" cy="1987350"/>
            <a:chOff x="753506" y="-402244"/>
            <a:chExt cx="4520561" cy="3531787"/>
          </a:xfrm>
        </p:grpSpPr>
        <p:pic>
          <p:nvPicPr>
            <p:cNvPr id="11" name="Grafik 10" descr="PCM210803_CAD1_EN.png (PNG-Grafik, 1493 × 1188 Pixel) - Skaliert (58%) - Mozilla Firefox">
              <a:extLst>
                <a:ext uri="{FF2B5EF4-FFF2-40B4-BE49-F238E27FC236}">
                  <a16:creationId xmlns:a16="http://schemas.microsoft.com/office/drawing/2014/main" id="{0116B392-29E1-47C2-8EC3-1A69826B7B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85" t="10249" r="18687" b="3216"/>
            <a:stretch/>
          </p:blipFill>
          <p:spPr>
            <a:xfrm>
              <a:off x="753506" y="-402244"/>
              <a:ext cx="3146830" cy="245877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0" name="Grafik 9" descr="PCM100904_PHO_EN.jpg (JPEG-Grafik, 751 × 445 Pixel) - Mozilla Firefox">
              <a:extLst>
                <a:ext uri="{FF2B5EF4-FFF2-40B4-BE49-F238E27FC236}">
                  <a16:creationId xmlns:a16="http://schemas.microsoft.com/office/drawing/2014/main" id="{2D444AF0-55B2-4484-B794-5783E83922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17" t="26630" r="31111" b="24226"/>
            <a:stretch/>
          </p:blipFill>
          <p:spPr>
            <a:xfrm>
              <a:off x="2779569" y="1258669"/>
              <a:ext cx="2494498" cy="187087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pic>
        <p:nvPicPr>
          <p:cNvPr id="15" name="Grafik 14">
            <a:extLst>
              <a:ext uri="{FF2B5EF4-FFF2-40B4-BE49-F238E27FC236}">
                <a16:creationId xmlns:a16="http://schemas.microsoft.com/office/drawing/2014/main" id="{50E94648-232B-46EA-A7C5-97B09C9A1B3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4" t="14066" r="8645" b="27514"/>
          <a:stretch/>
        </p:blipFill>
        <p:spPr>
          <a:xfrm rot="10800000">
            <a:off x="4298473" y="3955097"/>
            <a:ext cx="4147453" cy="16780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Untertitel 1">
            <a:extLst>
              <a:ext uri="{FF2B5EF4-FFF2-40B4-BE49-F238E27FC236}">
                <a16:creationId xmlns:a16="http://schemas.microsoft.com/office/drawing/2014/main" id="{B1C16DFD-6604-43DC-BD6C-5B57F7C789D8}"/>
              </a:ext>
            </a:extLst>
          </p:cNvPr>
          <p:cNvSpPr txBox="1">
            <a:spLocks/>
          </p:cNvSpPr>
          <p:nvPr/>
        </p:nvSpPr>
        <p:spPr>
          <a:xfrm>
            <a:off x="905827" y="5896591"/>
            <a:ext cx="6854668" cy="24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srgbClr val="0069B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srgbClr val="0069B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69B5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69B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 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69B5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350" b="0" i="0" u="none" strike="noStrike" kern="1200" cap="none" spc="0" normalizeH="0" baseline="0" noProof="0" dirty="0">
                <a:ln>
                  <a:noFill/>
                </a:ln>
                <a:solidFill>
                  <a:srgbClr val="0069B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 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982D246-4D99-46BD-8C11-663FF8B2FDC8}"/>
              </a:ext>
            </a:extLst>
          </p:cNvPr>
          <p:cNvSpPr/>
          <p:nvPr/>
        </p:nvSpPr>
        <p:spPr>
          <a:xfrm>
            <a:off x="3347864" y="108558"/>
            <a:ext cx="2664296" cy="632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A876CEF1-2C5A-4DDE-B9FB-0F662C3B6B5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495" y="64596"/>
            <a:ext cx="737545" cy="737545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711DCB7C-02C7-4CD7-B4A0-34B8C56E387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29" y="4136621"/>
            <a:ext cx="2983287" cy="14965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84F41D79-22B6-47A8-A3B9-84500FC1E2CD}"/>
              </a:ext>
            </a:extLst>
          </p:cNvPr>
          <p:cNvSpPr/>
          <p:nvPr/>
        </p:nvSpPr>
        <p:spPr>
          <a:xfrm>
            <a:off x="6372200" y="6525344"/>
            <a:ext cx="2664296" cy="2454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932EE888-300E-4409-A3C8-B287E3D164B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05742" y="1013756"/>
            <a:ext cx="1955665" cy="284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B3183F81-301B-4ACA-A955-371A890FA436}"/>
              </a:ext>
            </a:extLst>
          </p:cNvPr>
          <p:cNvSpPr txBox="1"/>
          <p:nvPr/>
        </p:nvSpPr>
        <p:spPr>
          <a:xfrm>
            <a:off x="4162926" y="297581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CD0E65C-3972-4603-A1E1-A0329D51E783}"/>
              </a:ext>
            </a:extLst>
          </p:cNvPr>
          <p:cNvSpPr txBox="1"/>
          <p:nvPr/>
        </p:nvSpPr>
        <p:spPr>
          <a:xfrm>
            <a:off x="2331479" y="1457923"/>
            <a:ext cx="1904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latin typeface="+mj-lt"/>
                <a:cs typeface="Calibri" panose="020F0502020204030204" pitchFamily="34" charset="0"/>
              </a:rPr>
              <a:t>Erwachsene machen Pläne</a:t>
            </a:r>
            <a:endParaRPr lang="de-DE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0C274A8-6E4F-4E88-B7FA-B1A1B840CAD6}"/>
              </a:ext>
            </a:extLst>
          </p:cNvPr>
          <p:cNvSpPr txBox="1"/>
          <p:nvPr/>
        </p:nvSpPr>
        <p:spPr>
          <a:xfrm>
            <a:off x="7531629" y="1445545"/>
            <a:ext cx="14396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</a:rPr>
              <a:t>Kinder haben Ideen</a:t>
            </a:r>
            <a:endParaRPr lang="de-DE" b="1" dirty="0">
              <a:solidFill>
                <a:schemeClr val="accent6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AEE688E-85EF-4B75-87D4-BF2570E68DCE}"/>
              </a:ext>
            </a:extLst>
          </p:cNvPr>
          <p:cNvSpPr txBox="1"/>
          <p:nvPr/>
        </p:nvSpPr>
        <p:spPr>
          <a:xfrm>
            <a:off x="1628740" y="5880777"/>
            <a:ext cx="6399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</a:rPr>
              <a:t>Gemeinsam</a:t>
            </a: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</a:rPr>
              <a:t> </a:t>
            </a:r>
            <a:r>
              <a:rPr lang="en-US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</a:rPr>
              <a:t>wird</a:t>
            </a: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</a:rPr>
              <a:t> es bunter und </a:t>
            </a:r>
            <a:r>
              <a:rPr lang="en-US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</a:rPr>
              <a:t>kreativer</a:t>
            </a: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</a:rPr>
              <a:t>!</a:t>
            </a:r>
            <a:endParaRPr lang="de-DE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/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B1C7D605-2F8C-4BE6-8721-C89A7E1E55F8}"/>
              </a:ext>
            </a:extLst>
          </p:cNvPr>
          <p:cNvSpPr/>
          <p:nvPr/>
        </p:nvSpPr>
        <p:spPr>
          <a:xfrm>
            <a:off x="702429" y="903834"/>
            <a:ext cx="79740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cs typeface="Calibri" panose="020F0502020204030204" pitchFamily="34" charset="0"/>
              </a:rPr>
              <a:t>Praxisbeispiel: Buchstabenspielplatz vor dem Rathaus</a:t>
            </a:r>
            <a:endParaRPr lang="de-DE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3289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6000"/>
    </mc:Choice>
    <mc:Fallback xmlns="">
      <p:transition spd="slow" advClick="0" advTm="5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5D951EC-1E3B-4523-BE5E-0EB282CC75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19" y="371354"/>
            <a:ext cx="4944000" cy="37080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FF8670B5-424E-4B94-AC57-410D7EBA29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519" y="3500085"/>
            <a:ext cx="4482000" cy="298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6E12986-5BD3-47B0-AD17-4DA4E732BCDC}"/>
              </a:ext>
            </a:extLst>
          </p:cNvPr>
          <p:cNvSpPr txBox="1"/>
          <p:nvPr/>
        </p:nvSpPr>
        <p:spPr>
          <a:xfrm>
            <a:off x="899592" y="3356636"/>
            <a:ext cx="6552728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err="1">
                <a:ln w="10541" cmpd="sng">
                  <a:noFill/>
                  <a:prstDash val="solid"/>
                </a:ln>
                <a:solidFill>
                  <a:schemeClr val="accent6"/>
                </a:solidFill>
              </a:rPr>
              <a:t>Zusammenarbeit</a:t>
            </a:r>
            <a:r>
              <a:rPr lang="en-US" b="1" dirty="0">
                <a:ln w="10541" cmpd="sng">
                  <a:noFill/>
                  <a:prstDash val="solid"/>
                </a:ln>
                <a:solidFill>
                  <a:schemeClr val="accent6"/>
                </a:solidFill>
              </a:rPr>
              <a:t> </a:t>
            </a:r>
            <a:r>
              <a:rPr lang="en-US" b="1" dirty="0" err="1">
                <a:ln w="10541" cmpd="sng">
                  <a:noFill/>
                  <a:prstDash val="solid"/>
                </a:ln>
                <a:solidFill>
                  <a:schemeClr val="accent6"/>
                </a:solidFill>
              </a:rPr>
              <a:t>mit</a:t>
            </a:r>
            <a:r>
              <a:rPr lang="en-US" b="1" dirty="0">
                <a:ln w="10541" cmpd="sng">
                  <a:noFill/>
                  <a:prstDash val="solid"/>
                </a:ln>
                <a:solidFill>
                  <a:schemeClr val="accent6"/>
                </a:solidFill>
              </a:rPr>
              <a:t> </a:t>
            </a:r>
            <a:r>
              <a:rPr lang="en-US" b="1" dirty="0" err="1">
                <a:ln w="10541" cmpd="sng">
                  <a:noFill/>
                  <a:prstDash val="solid"/>
                </a:ln>
                <a:solidFill>
                  <a:schemeClr val="accent6"/>
                </a:solidFill>
              </a:rPr>
              <a:t>allen</a:t>
            </a:r>
            <a:r>
              <a:rPr lang="en-US" b="1" dirty="0">
                <a:ln w="10541" cmpd="sng">
                  <a:noFill/>
                  <a:prstDash val="solid"/>
                </a:ln>
                <a:solidFill>
                  <a:schemeClr val="accent6"/>
                </a:solidFill>
              </a:rPr>
              <a:t> </a:t>
            </a:r>
            <a:r>
              <a:rPr lang="en-US" b="1" dirty="0" err="1">
                <a:ln w="10541" cmpd="sng">
                  <a:noFill/>
                  <a:prstDash val="solid"/>
                </a:ln>
                <a:solidFill>
                  <a:schemeClr val="accent6"/>
                </a:solidFill>
              </a:rPr>
              <a:t>drei</a:t>
            </a:r>
            <a:r>
              <a:rPr lang="en-US" b="1" dirty="0">
                <a:ln w="10541" cmpd="sng">
                  <a:noFill/>
                  <a:prstDash val="solid"/>
                </a:ln>
                <a:solidFill>
                  <a:schemeClr val="accent6"/>
                </a:solidFill>
              </a:rPr>
              <a:t> Remchinger </a:t>
            </a:r>
            <a:r>
              <a:rPr lang="en-US" b="1" dirty="0" err="1">
                <a:ln w="10541" cmpd="sng">
                  <a:noFill/>
                  <a:prstDash val="solid"/>
                </a:ln>
                <a:solidFill>
                  <a:schemeClr val="accent6"/>
                </a:solidFill>
              </a:rPr>
              <a:t>Grundschulen</a:t>
            </a:r>
            <a:r>
              <a:rPr lang="en-US" b="1" dirty="0">
                <a:ln w="10541" cmpd="sng">
                  <a:noFill/>
                  <a:prstDash val="solid"/>
                </a:ln>
                <a:solidFill>
                  <a:schemeClr val="accent6"/>
                </a:solidFill>
              </a:rPr>
              <a:t>. </a:t>
            </a:r>
            <a:br>
              <a:rPr lang="en-US" b="1" dirty="0">
                <a:ln w="10541" cmpd="sng">
                  <a:noFill/>
                  <a:prstDash val="solid"/>
                </a:ln>
                <a:solidFill>
                  <a:schemeClr val="accent6"/>
                </a:solidFill>
              </a:rPr>
            </a:br>
            <a:r>
              <a:rPr lang="en-US" b="1" dirty="0">
                <a:ln w="10541" cmpd="sng">
                  <a:noFill/>
                  <a:prstDash val="solid"/>
                </a:ln>
                <a:solidFill>
                  <a:schemeClr val="accent6"/>
                </a:solidFill>
              </a:rPr>
              <a:t>10 Klassen </a:t>
            </a:r>
            <a:r>
              <a:rPr lang="en-US" b="1" dirty="0" err="1">
                <a:ln w="10541" cmpd="sng">
                  <a:noFill/>
                  <a:prstDash val="solid"/>
                </a:ln>
                <a:solidFill>
                  <a:schemeClr val="accent6"/>
                </a:solidFill>
              </a:rPr>
              <a:t>mit</a:t>
            </a:r>
            <a:r>
              <a:rPr lang="en-US" b="1" dirty="0">
                <a:ln w="10541" cmpd="sng">
                  <a:noFill/>
                  <a:prstDash val="solid"/>
                </a:ln>
                <a:solidFill>
                  <a:schemeClr val="accent6"/>
                </a:solidFill>
              </a:rPr>
              <a:t> 200 </a:t>
            </a:r>
            <a:r>
              <a:rPr lang="en-US" b="1" dirty="0" err="1">
                <a:ln w="10541" cmpd="sng">
                  <a:noFill/>
                  <a:prstDash val="solid"/>
                </a:ln>
                <a:solidFill>
                  <a:schemeClr val="accent6"/>
                </a:solidFill>
              </a:rPr>
              <a:t>Kindern</a:t>
            </a:r>
            <a:r>
              <a:rPr lang="en-US" b="1" dirty="0">
                <a:ln w="10541" cmpd="sng">
                  <a:noFill/>
                  <a:prstDash val="solid"/>
                </a:ln>
                <a:solidFill>
                  <a:schemeClr val="accent6"/>
                </a:solidFill>
              </a:rPr>
              <a:t> </a:t>
            </a:r>
            <a:r>
              <a:rPr lang="en-US" b="1" dirty="0" err="1">
                <a:ln w="10541" cmpd="sng">
                  <a:noFill/>
                  <a:prstDash val="solid"/>
                </a:ln>
                <a:solidFill>
                  <a:schemeClr val="accent6"/>
                </a:solidFill>
              </a:rPr>
              <a:t>werden</a:t>
            </a:r>
            <a:r>
              <a:rPr lang="en-US" b="1" dirty="0">
                <a:ln w="10541" cmpd="sng">
                  <a:noFill/>
                  <a:prstDash val="solid"/>
                </a:ln>
                <a:solidFill>
                  <a:schemeClr val="accent6"/>
                </a:solidFill>
              </a:rPr>
              <a:t> </a:t>
            </a:r>
            <a:r>
              <a:rPr lang="en-US" b="1" dirty="0" err="1">
                <a:ln w="10541" cmpd="sng">
                  <a:noFill/>
                  <a:prstDash val="solid"/>
                </a:ln>
                <a:solidFill>
                  <a:schemeClr val="accent6"/>
                </a:solidFill>
              </a:rPr>
              <a:t>beteiligt</a:t>
            </a:r>
            <a:r>
              <a:rPr lang="en-US" b="1" dirty="0">
                <a:ln w="10541" cmpd="sng">
                  <a:noFill/>
                  <a:prstDash val="solid"/>
                </a:ln>
                <a:solidFill>
                  <a:schemeClr val="accent6"/>
                </a:solidFill>
              </a:rPr>
              <a:t>.</a:t>
            </a:r>
            <a:endParaRPr lang="de-DE" b="1" dirty="0">
              <a:ln w="10541" cmpd="sng">
                <a:noFill/>
                <a:prstDash val="solid"/>
              </a:ln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56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6000"/>
    </mc:Choice>
    <mc:Fallback xmlns="">
      <p:transition spd="slow" advClick="0" advTm="56000"/>
    </mc:Fallback>
  </mc:AlternateContent>
</p:sld>
</file>

<file path=ppt/theme/theme1.xml><?xml version="1.0" encoding="utf-8"?>
<a:theme xmlns:a="http://schemas.openxmlformats.org/drawingml/2006/main" name="1_Office Theme">
  <a:themeElements>
    <a:clrScheme name="KfK">
      <a:dk1>
        <a:srgbClr val="0069B5"/>
      </a:dk1>
      <a:lt1>
        <a:srgbClr val="FFFFFF"/>
      </a:lt1>
      <a:dk2>
        <a:srgbClr val="44546A"/>
      </a:dk2>
      <a:lt2>
        <a:srgbClr val="E7E6E6"/>
      </a:lt2>
      <a:accent1>
        <a:srgbClr val="DC7946"/>
      </a:accent1>
      <a:accent2>
        <a:srgbClr val="16A7E6"/>
      </a:accent2>
      <a:accent3>
        <a:srgbClr val="097130"/>
      </a:accent3>
      <a:accent4>
        <a:srgbClr val="F8E03D"/>
      </a:accent4>
      <a:accent5>
        <a:srgbClr val="EB73A4"/>
      </a:accent5>
      <a:accent6>
        <a:srgbClr val="000000"/>
      </a:accent6>
      <a:hlink>
        <a:srgbClr val="DC7946"/>
      </a:hlink>
      <a:folHlink>
        <a:srgbClr val="DC7946"/>
      </a:folHlink>
    </a:clrScheme>
    <a:fontScheme name="Standard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ampertheim" id="{1628CBC6-AFD7-4043-8DAA-4540BEB5FA0D}" vid="{79F9B348-B231-44B4-BF9A-35B263111E78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385</Words>
  <Application>Microsoft Office PowerPoint</Application>
  <PresentationFormat>Bildschirmpräsentation (4:3)</PresentationFormat>
  <Paragraphs>107</Paragraphs>
  <Slides>16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4" baseType="lpstr">
      <vt:lpstr>Arial</vt:lpstr>
      <vt:lpstr>Arial Black</vt:lpstr>
      <vt:lpstr>Calibri</vt:lpstr>
      <vt:lpstr>Georgia</vt:lpstr>
      <vt:lpstr>Open Sans</vt:lpstr>
      <vt:lpstr>Open Sans ExtraBold</vt:lpstr>
      <vt:lpstr>Wingdings</vt:lpstr>
      <vt:lpstr>1_Office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Remchingen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Gemeinde Remchingen</dc:title>
  <dc:creator>Michaela Ungerer</dc:creator>
  <cp:lastModifiedBy>Hachtel, Lisa</cp:lastModifiedBy>
  <cp:revision>549</cp:revision>
  <cp:lastPrinted>2022-10-27T05:33:24Z</cp:lastPrinted>
  <dcterms:created xsi:type="dcterms:W3CDTF">2017-03-29T07:19:31Z</dcterms:created>
  <dcterms:modified xsi:type="dcterms:W3CDTF">2022-10-28T09:41:12Z</dcterms:modified>
</cp:coreProperties>
</file>