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333" r:id="rId2"/>
    <p:sldId id="337" r:id="rId3"/>
    <p:sldId id="322" r:id="rId4"/>
    <p:sldId id="323" r:id="rId5"/>
    <p:sldId id="257" r:id="rId6"/>
    <p:sldId id="325" r:id="rId7"/>
    <p:sldId id="343" r:id="rId8"/>
    <p:sldId id="344" r:id="rId9"/>
    <p:sldId id="326" r:id="rId10"/>
    <p:sldId id="342" r:id="rId11"/>
    <p:sldId id="349" r:id="rId12"/>
    <p:sldId id="315" r:id="rId13"/>
    <p:sldId id="310" r:id="rId14"/>
    <p:sldId id="345" r:id="rId15"/>
    <p:sldId id="313" r:id="rId16"/>
    <p:sldId id="311" r:id="rId17"/>
    <p:sldId id="346" r:id="rId18"/>
    <p:sldId id="347" r:id="rId19"/>
    <p:sldId id="312" r:id="rId20"/>
    <p:sldId id="314" r:id="rId21"/>
    <p:sldId id="348" r:id="rId22"/>
    <p:sldId id="339" r:id="rId23"/>
    <p:sldId id="318" r:id="rId24"/>
    <p:sldId id="338" r:id="rId25"/>
    <p:sldId id="341" r:id="rId26"/>
    <p:sldId id="302" r:id="rId27"/>
    <p:sldId id="28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2264"/>
    <a:srgbClr val="EA5153"/>
    <a:srgbClr val="11A184"/>
    <a:srgbClr val="D4EDFC"/>
    <a:srgbClr val="BD9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559" autoAdjust="0"/>
    <p:restoredTop sz="79535" autoAdjust="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dirty="0" smtClean="0">
                <a:solidFill>
                  <a:schemeClr val="tx1"/>
                </a:solidFill>
              </a:rPr>
              <a:t>Von </a:t>
            </a:r>
            <a:r>
              <a:rPr lang="de-DE" dirty="0">
                <a:solidFill>
                  <a:schemeClr val="tx1"/>
                </a:solidFill>
              </a:rPr>
              <a:t>1101 Kommunen in </a:t>
            </a:r>
            <a:r>
              <a:rPr lang="de-DE" dirty="0" smtClean="0">
                <a:solidFill>
                  <a:schemeClr val="tx1"/>
                </a:solidFill>
              </a:rPr>
              <a:t>BW wurden</a:t>
            </a:r>
            <a:endParaRPr lang="de-DE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Reichweite der Landesstrategie bei 1101 Kommunen in BW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6AC7-4555-BB60-C195BDC02131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6AC7-4555-BB60-C195BDC02131}"/>
              </c:ext>
            </c:extLst>
          </c:dPt>
          <c:cat>
            <c:strRef>
              <c:f>Tabelle1!$A$2:$A$3</c:f>
              <c:strCache>
                <c:ptCount val="2"/>
                <c:pt idx="0">
                  <c:v>530 erreicht</c:v>
                </c:pt>
                <c:pt idx="1">
                  <c:v>571 noch nicht erreicht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46.5</c:v>
                </c:pt>
                <c:pt idx="1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56-45D9-AD8E-EA6CF2B93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>
                <a:solidFill>
                  <a:schemeClr val="tx1"/>
                </a:solidFill>
              </a:rPr>
              <a:t>VON 655 </a:t>
            </a:r>
            <a:r>
              <a:rPr lang="en-US" sz="1800" dirty="0" err="1" smtClean="0">
                <a:solidFill>
                  <a:schemeClr val="tx1"/>
                </a:solidFill>
              </a:rPr>
              <a:t>Kommunen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ländlichen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Raum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wurden</a:t>
            </a:r>
            <a:endParaRPr lang="en-US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Raumkategorien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C613-4D83-A5BC-B029D1957045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C613-4D83-A5BC-B029D1957045}"/>
              </c:ext>
            </c:extLst>
          </c:dPt>
          <c:cat>
            <c:strRef>
              <c:f>Tabelle1!$A$2:$A$3</c:f>
              <c:strCache>
                <c:ptCount val="2"/>
                <c:pt idx="0">
                  <c:v>255 erreicht</c:v>
                </c:pt>
                <c:pt idx="1">
                  <c:v>400 nicht erreicht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5-4748-B36F-F0740602F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E7F29A-77B0-4FB3-9F6A-25D3A38F1764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EFBEE647-8A48-4D90-8CE2-048DA0D4AA40}">
      <dgm:prSet phldrT="[Text]" custT="1"/>
      <dgm:spPr/>
      <dgm:t>
        <a:bodyPr/>
        <a:lstStyle/>
        <a:p>
          <a:pPr algn="ctr"/>
          <a:r>
            <a:rPr lang="de-DE" sz="2800" b="0" dirty="0" smtClean="0">
              <a:latin typeface="+mj-lt"/>
            </a:rPr>
            <a:t>Kommune als Motor im Quartier</a:t>
          </a:r>
          <a:endParaRPr lang="de-DE" sz="2800" b="0" dirty="0">
            <a:latin typeface="+mj-lt"/>
          </a:endParaRPr>
        </a:p>
      </dgm:t>
    </dgm:pt>
    <dgm:pt modelId="{155A002D-AB4B-4CCB-8A3A-DDA944A16F24}" type="parTrans" cxnId="{A4D29E4A-D21C-402C-8302-31C2C761E0AF}">
      <dgm:prSet/>
      <dgm:spPr/>
      <dgm:t>
        <a:bodyPr/>
        <a:lstStyle/>
        <a:p>
          <a:endParaRPr lang="de-DE"/>
        </a:p>
      </dgm:t>
    </dgm:pt>
    <dgm:pt modelId="{F7C23C79-585F-4913-8F35-01426B91F7AB}" type="sibTrans" cxnId="{A4D29E4A-D21C-402C-8302-31C2C761E0AF}">
      <dgm:prSet/>
      <dgm:spPr/>
      <dgm:t>
        <a:bodyPr/>
        <a:lstStyle/>
        <a:p>
          <a:endParaRPr lang="de-DE"/>
        </a:p>
      </dgm:t>
    </dgm:pt>
    <dgm:pt modelId="{CB8A2CBB-E75F-4B4B-B2B6-BA5B63E14DCA}">
      <dgm:prSet phldrT="[Text]" custT="1"/>
      <dgm:spPr/>
      <dgm:t>
        <a:bodyPr/>
        <a:lstStyle/>
        <a:p>
          <a:r>
            <a:rPr lang="de-DE" sz="1800" dirty="0" smtClean="0"/>
            <a:t>Vernetzung lokaler Akteure</a:t>
          </a:r>
          <a:endParaRPr lang="de-DE" sz="1800" dirty="0"/>
        </a:p>
      </dgm:t>
    </dgm:pt>
    <dgm:pt modelId="{62AA8D0E-484A-49C8-B567-90BD7C974E0E}" type="parTrans" cxnId="{C51671D3-E7CD-4A66-946F-2AA90BDE3131}">
      <dgm:prSet/>
      <dgm:spPr/>
      <dgm:t>
        <a:bodyPr/>
        <a:lstStyle/>
        <a:p>
          <a:endParaRPr lang="de-DE"/>
        </a:p>
      </dgm:t>
    </dgm:pt>
    <dgm:pt modelId="{EFEAC4CE-2F7B-4542-9AAE-3C7ED7553FB0}" type="sibTrans" cxnId="{C51671D3-E7CD-4A66-946F-2AA90BDE3131}">
      <dgm:prSet/>
      <dgm:spPr/>
      <dgm:t>
        <a:bodyPr/>
        <a:lstStyle/>
        <a:p>
          <a:endParaRPr lang="de-DE"/>
        </a:p>
      </dgm:t>
    </dgm:pt>
    <dgm:pt modelId="{669E2269-4AC5-467B-AC65-ACC746715C02}">
      <dgm:prSet phldrT="[Text]" custT="1"/>
      <dgm:spPr/>
      <dgm:t>
        <a:bodyPr/>
        <a:lstStyle/>
        <a:p>
          <a:r>
            <a:rPr lang="de-DE" sz="1800" dirty="0" smtClean="0"/>
            <a:t>Alters- und Generationengerechtigkeit</a:t>
          </a:r>
          <a:endParaRPr lang="de-DE" sz="1800" dirty="0"/>
        </a:p>
      </dgm:t>
    </dgm:pt>
    <dgm:pt modelId="{32F4E6EA-7CC2-48A8-B495-A67018B2AA60}" type="parTrans" cxnId="{8A34802E-8763-4F02-8042-521B2B9E2086}">
      <dgm:prSet/>
      <dgm:spPr/>
      <dgm:t>
        <a:bodyPr/>
        <a:lstStyle/>
        <a:p>
          <a:endParaRPr lang="de-DE"/>
        </a:p>
      </dgm:t>
    </dgm:pt>
    <dgm:pt modelId="{C76F4101-1B0C-47C0-90C0-1B1103345C02}" type="sibTrans" cxnId="{8A34802E-8763-4F02-8042-521B2B9E2086}">
      <dgm:prSet/>
      <dgm:spPr/>
      <dgm:t>
        <a:bodyPr/>
        <a:lstStyle/>
        <a:p>
          <a:endParaRPr lang="de-DE"/>
        </a:p>
      </dgm:t>
    </dgm:pt>
    <dgm:pt modelId="{B873620B-6515-42FB-8CD5-0A1265EDCCFD}">
      <dgm:prSet phldrT="[Text]" custT="1"/>
      <dgm:spPr/>
      <dgm:t>
        <a:bodyPr/>
        <a:lstStyle/>
        <a:p>
          <a:r>
            <a:rPr lang="de-DE" sz="1800" dirty="0" smtClean="0"/>
            <a:t>vielfältig und inklusiv</a:t>
          </a:r>
          <a:endParaRPr lang="de-DE" sz="1800" dirty="0"/>
        </a:p>
      </dgm:t>
    </dgm:pt>
    <dgm:pt modelId="{F1F3103B-3AE6-454F-AE3B-1662A95A37A6}" type="parTrans" cxnId="{C0F7436B-4955-4652-AE7D-FD01C594AE7E}">
      <dgm:prSet/>
      <dgm:spPr/>
      <dgm:t>
        <a:bodyPr/>
        <a:lstStyle/>
        <a:p>
          <a:endParaRPr lang="de-DE"/>
        </a:p>
      </dgm:t>
    </dgm:pt>
    <dgm:pt modelId="{D6CC258B-08C8-4C5C-A4A9-A6B27F7B676F}" type="sibTrans" cxnId="{C0F7436B-4955-4652-AE7D-FD01C594AE7E}">
      <dgm:prSet/>
      <dgm:spPr/>
      <dgm:t>
        <a:bodyPr/>
        <a:lstStyle/>
        <a:p>
          <a:endParaRPr lang="de-DE"/>
        </a:p>
      </dgm:t>
    </dgm:pt>
    <dgm:pt modelId="{F5F03D4E-B37B-4B78-9541-41E8118BE451}">
      <dgm:prSet phldrT="[Text]" custT="1"/>
      <dgm:spPr/>
      <dgm:t>
        <a:bodyPr/>
        <a:lstStyle/>
        <a:p>
          <a:r>
            <a:rPr lang="de-DE" sz="1800" dirty="0" smtClean="0"/>
            <a:t>Beteiligung</a:t>
          </a:r>
          <a:endParaRPr lang="de-DE" sz="1800" dirty="0"/>
        </a:p>
      </dgm:t>
    </dgm:pt>
    <dgm:pt modelId="{723FE587-A71D-4F2A-A358-9367294A1D3E}" type="parTrans" cxnId="{218B420C-B275-49DC-87E2-F01F881541E8}">
      <dgm:prSet/>
      <dgm:spPr/>
      <dgm:t>
        <a:bodyPr/>
        <a:lstStyle/>
        <a:p>
          <a:endParaRPr lang="de-DE"/>
        </a:p>
      </dgm:t>
    </dgm:pt>
    <dgm:pt modelId="{9CE4372A-1FBA-4DB0-8505-7AFA8AE2DC0B}" type="sibTrans" cxnId="{218B420C-B275-49DC-87E2-F01F881541E8}">
      <dgm:prSet/>
      <dgm:spPr/>
      <dgm:t>
        <a:bodyPr/>
        <a:lstStyle/>
        <a:p>
          <a:endParaRPr lang="de-DE"/>
        </a:p>
      </dgm:t>
    </dgm:pt>
    <dgm:pt modelId="{BA18E646-FBA6-4525-BEC8-01F183BCBE52}" type="pres">
      <dgm:prSet presAssocID="{67E7F29A-77B0-4FB3-9F6A-25D3A38F1764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de-DE"/>
        </a:p>
      </dgm:t>
    </dgm:pt>
    <dgm:pt modelId="{A687E289-E9DD-435C-B29A-8EE7558324CC}" type="pres">
      <dgm:prSet presAssocID="{EFBEE647-8A48-4D90-8CE2-048DA0D4AA40}" presName="Parent" presStyleLbl="node0" presStyleIdx="0" presStyleCnt="1" custScaleX="96853" custScaleY="99895" custLinFactNeighborX="15694" custLinFactNeighborY="17707">
        <dgm:presLayoutVars>
          <dgm:chMax val="5"/>
          <dgm:chPref val="5"/>
        </dgm:presLayoutVars>
      </dgm:prSet>
      <dgm:spPr/>
      <dgm:t>
        <a:bodyPr/>
        <a:lstStyle/>
        <a:p>
          <a:endParaRPr lang="de-DE"/>
        </a:p>
      </dgm:t>
    </dgm:pt>
    <dgm:pt modelId="{E808AC10-01EA-4B32-BA6E-AEF7B0FA46BB}" type="pres">
      <dgm:prSet presAssocID="{EFBEE647-8A48-4D90-8CE2-048DA0D4AA40}" presName="Accent1" presStyleLbl="node1" presStyleIdx="0" presStyleCnt="17"/>
      <dgm:spPr/>
    </dgm:pt>
    <dgm:pt modelId="{EA3BEEEC-16D9-4939-8777-56D284BA665A}" type="pres">
      <dgm:prSet presAssocID="{EFBEE647-8A48-4D90-8CE2-048DA0D4AA40}" presName="Accent2" presStyleLbl="node1" presStyleIdx="1" presStyleCnt="17"/>
      <dgm:spPr/>
    </dgm:pt>
    <dgm:pt modelId="{3E67E5B6-4D88-4E18-9E25-CB70DBEFE540}" type="pres">
      <dgm:prSet presAssocID="{EFBEE647-8A48-4D90-8CE2-048DA0D4AA40}" presName="Accent3" presStyleLbl="node1" presStyleIdx="2" presStyleCnt="17"/>
      <dgm:spPr/>
    </dgm:pt>
    <dgm:pt modelId="{A003DFB7-55DD-4B96-A299-954F42B8F5C0}" type="pres">
      <dgm:prSet presAssocID="{EFBEE647-8A48-4D90-8CE2-048DA0D4AA40}" presName="Accent4" presStyleLbl="node1" presStyleIdx="3" presStyleCnt="17"/>
      <dgm:spPr/>
    </dgm:pt>
    <dgm:pt modelId="{666EE32E-80DC-4061-ACA2-955D4F380815}" type="pres">
      <dgm:prSet presAssocID="{EFBEE647-8A48-4D90-8CE2-048DA0D4AA40}" presName="Accent5" presStyleLbl="node1" presStyleIdx="4" presStyleCnt="17"/>
      <dgm:spPr/>
    </dgm:pt>
    <dgm:pt modelId="{ECA40882-F225-431D-A7F9-01493446B473}" type="pres">
      <dgm:prSet presAssocID="{EFBEE647-8A48-4D90-8CE2-048DA0D4AA40}" presName="Accent6" presStyleLbl="node1" presStyleIdx="5" presStyleCnt="17"/>
      <dgm:spPr/>
    </dgm:pt>
    <dgm:pt modelId="{0140BA61-CD8F-4E23-924F-188C84B5869D}" type="pres">
      <dgm:prSet presAssocID="{CB8A2CBB-E75F-4B4B-B2B6-BA5B63E14DCA}" presName="Child1" presStyleLbl="node1" presStyleIdx="6" presStyleCnt="17" custScaleX="148249" custScaleY="141899" custLinFactNeighborX="-42321" custLinFactNeighborY="-10349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0E7C614B-D44C-44A2-BC1A-4BF1D3173B95}" type="pres">
      <dgm:prSet presAssocID="{CB8A2CBB-E75F-4B4B-B2B6-BA5B63E14DCA}" presName="Accent7" presStyleCnt="0"/>
      <dgm:spPr/>
    </dgm:pt>
    <dgm:pt modelId="{CB8081AA-AF11-4001-AFEE-D00DBEC9D1C7}" type="pres">
      <dgm:prSet presAssocID="{CB8A2CBB-E75F-4B4B-B2B6-BA5B63E14DCA}" presName="AccentHold1" presStyleLbl="node1" presStyleIdx="7" presStyleCnt="17"/>
      <dgm:spPr/>
    </dgm:pt>
    <dgm:pt modelId="{24864A48-3CC5-4888-A7FE-092DC65E282A}" type="pres">
      <dgm:prSet presAssocID="{CB8A2CBB-E75F-4B4B-B2B6-BA5B63E14DCA}" presName="Accent8" presStyleCnt="0"/>
      <dgm:spPr/>
    </dgm:pt>
    <dgm:pt modelId="{3662233B-06F1-4813-B210-8CB6E716BDB2}" type="pres">
      <dgm:prSet presAssocID="{CB8A2CBB-E75F-4B4B-B2B6-BA5B63E14DCA}" presName="AccentHold2" presStyleLbl="node1" presStyleIdx="8" presStyleCnt="17"/>
      <dgm:spPr/>
    </dgm:pt>
    <dgm:pt modelId="{B3BD53E1-A3FC-4AA7-BAFB-EEA42307DEF9}" type="pres">
      <dgm:prSet presAssocID="{B873620B-6515-42FB-8CD5-0A1265EDCCFD}" presName="Child2" presStyleLbl="node1" presStyleIdx="9" presStyleCnt="17" custScaleX="111986" custScaleY="116302" custLinFactNeighborX="26711" custLinFactNeighborY="17895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C98CED13-98D3-4396-8E8F-BD3B4885DE05}" type="pres">
      <dgm:prSet presAssocID="{B873620B-6515-42FB-8CD5-0A1265EDCCFD}" presName="Accent9" presStyleCnt="0"/>
      <dgm:spPr/>
    </dgm:pt>
    <dgm:pt modelId="{B10C7CEC-660E-46D1-93E5-A9CA2E5E4153}" type="pres">
      <dgm:prSet presAssocID="{B873620B-6515-42FB-8CD5-0A1265EDCCFD}" presName="AccentHold1" presStyleLbl="node1" presStyleIdx="10" presStyleCnt="17"/>
      <dgm:spPr/>
    </dgm:pt>
    <dgm:pt modelId="{05DA888A-6B62-490F-BE8B-80503DB1346F}" type="pres">
      <dgm:prSet presAssocID="{B873620B-6515-42FB-8CD5-0A1265EDCCFD}" presName="Accent10" presStyleCnt="0"/>
      <dgm:spPr/>
    </dgm:pt>
    <dgm:pt modelId="{2D242533-391E-4659-A109-351BA8ABE4D4}" type="pres">
      <dgm:prSet presAssocID="{B873620B-6515-42FB-8CD5-0A1265EDCCFD}" presName="AccentHold2" presStyleLbl="node1" presStyleIdx="11" presStyleCnt="17"/>
      <dgm:spPr/>
    </dgm:pt>
    <dgm:pt modelId="{A4E15541-2FB4-4900-8679-6933FF52E25C}" type="pres">
      <dgm:prSet presAssocID="{B873620B-6515-42FB-8CD5-0A1265EDCCFD}" presName="Accent11" presStyleCnt="0"/>
      <dgm:spPr/>
    </dgm:pt>
    <dgm:pt modelId="{7E779C7F-5177-4E7D-B55A-92A46E24C20B}" type="pres">
      <dgm:prSet presAssocID="{B873620B-6515-42FB-8CD5-0A1265EDCCFD}" presName="AccentHold3" presStyleLbl="node1" presStyleIdx="12" presStyleCnt="17" custLinFactX="-100000" custLinFactY="-2103" custLinFactNeighborX="-123211" custLinFactNeighborY="-100000"/>
      <dgm:spPr/>
    </dgm:pt>
    <dgm:pt modelId="{5D8A7811-E32D-4E9E-92C8-0128B715CB9D}" type="pres">
      <dgm:prSet presAssocID="{669E2269-4AC5-467B-AC65-ACC746715C02}" presName="Child3" presStyleLbl="node1" presStyleIdx="13" presStyleCnt="17" custScaleX="173247" custScaleY="173031" custLinFactNeighborX="39409" custLinFactNeighborY="21975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D3566D5F-4DE6-4EDB-9D96-AD768BD8367F}" type="pres">
      <dgm:prSet presAssocID="{669E2269-4AC5-467B-AC65-ACC746715C02}" presName="Accent12" presStyleCnt="0"/>
      <dgm:spPr/>
    </dgm:pt>
    <dgm:pt modelId="{21ED60FB-E171-4671-A408-B00B248F994D}" type="pres">
      <dgm:prSet presAssocID="{669E2269-4AC5-467B-AC65-ACC746715C02}" presName="AccentHold1" presStyleLbl="node1" presStyleIdx="14" presStyleCnt="17" custLinFactX="-100000" custLinFactNeighborX="-123195" custLinFactNeighborY="18228"/>
      <dgm:spPr/>
    </dgm:pt>
    <dgm:pt modelId="{8BD2E3D8-EBFB-483F-BE40-625E173CFF95}" type="pres">
      <dgm:prSet presAssocID="{F5F03D4E-B37B-4B78-9541-41E8118BE451}" presName="Child4" presStyleLbl="node1" presStyleIdx="15" presStyleCnt="17" custScaleX="139994" custScaleY="136574" custLinFactNeighborX="-61963" custLinFactNeighborY="5180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311A7297-00D7-457F-8708-379D8B80BD92}" type="pres">
      <dgm:prSet presAssocID="{F5F03D4E-B37B-4B78-9541-41E8118BE451}" presName="Accent13" presStyleCnt="0"/>
      <dgm:spPr/>
    </dgm:pt>
    <dgm:pt modelId="{77A21C70-CF01-4ABB-8280-89D1D9A2494D}" type="pres">
      <dgm:prSet presAssocID="{F5F03D4E-B37B-4B78-9541-41E8118BE451}" presName="AccentHold1" presStyleLbl="node1" presStyleIdx="16" presStyleCnt="17"/>
      <dgm:spPr/>
    </dgm:pt>
  </dgm:ptLst>
  <dgm:cxnLst>
    <dgm:cxn modelId="{DEA17549-81E5-48A1-AB3B-F4D022D09CE8}" type="presOf" srcId="{B873620B-6515-42FB-8CD5-0A1265EDCCFD}" destId="{B3BD53E1-A3FC-4AA7-BAFB-EEA42307DEF9}" srcOrd="0" destOrd="0" presId="urn:microsoft.com/office/officeart/2009/3/layout/CircleRelationship"/>
    <dgm:cxn modelId="{D763DBAD-4742-4716-BD4A-576F3E9BE94D}" type="presOf" srcId="{67E7F29A-77B0-4FB3-9F6A-25D3A38F1764}" destId="{BA18E646-FBA6-4525-BEC8-01F183BCBE52}" srcOrd="0" destOrd="0" presId="urn:microsoft.com/office/officeart/2009/3/layout/CircleRelationship"/>
    <dgm:cxn modelId="{C0F7436B-4955-4652-AE7D-FD01C594AE7E}" srcId="{EFBEE647-8A48-4D90-8CE2-048DA0D4AA40}" destId="{B873620B-6515-42FB-8CD5-0A1265EDCCFD}" srcOrd="1" destOrd="0" parTransId="{F1F3103B-3AE6-454F-AE3B-1662A95A37A6}" sibTransId="{D6CC258B-08C8-4C5C-A4A9-A6B27F7B676F}"/>
    <dgm:cxn modelId="{D7260B82-F724-44CA-B3DA-2562319C4AD7}" type="presOf" srcId="{F5F03D4E-B37B-4B78-9541-41E8118BE451}" destId="{8BD2E3D8-EBFB-483F-BE40-625E173CFF95}" srcOrd="0" destOrd="0" presId="urn:microsoft.com/office/officeart/2009/3/layout/CircleRelationship"/>
    <dgm:cxn modelId="{DA1DD812-7BC0-4000-A9D5-9A140D6E7BF4}" type="presOf" srcId="{EFBEE647-8A48-4D90-8CE2-048DA0D4AA40}" destId="{A687E289-E9DD-435C-B29A-8EE7558324CC}" srcOrd="0" destOrd="0" presId="urn:microsoft.com/office/officeart/2009/3/layout/CircleRelationship"/>
    <dgm:cxn modelId="{8A34802E-8763-4F02-8042-521B2B9E2086}" srcId="{EFBEE647-8A48-4D90-8CE2-048DA0D4AA40}" destId="{669E2269-4AC5-467B-AC65-ACC746715C02}" srcOrd="2" destOrd="0" parTransId="{32F4E6EA-7CC2-48A8-B495-A67018B2AA60}" sibTransId="{C76F4101-1B0C-47C0-90C0-1B1103345C02}"/>
    <dgm:cxn modelId="{218B420C-B275-49DC-87E2-F01F881541E8}" srcId="{EFBEE647-8A48-4D90-8CE2-048DA0D4AA40}" destId="{F5F03D4E-B37B-4B78-9541-41E8118BE451}" srcOrd="3" destOrd="0" parTransId="{723FE587-A71D-4F2A-A358-9367294A1D3E}" sibTransId="{9CE4372A-1FBA-4DB0-8505-7AFA8AE2DC0B}"/>
    <dgm:cxn modelId="{DD058E99-267B-4685-A3C6-699D6568D0BB}" type="presOf" srcId="{669E2269-4AC5-467B-AC65-ACC746715C02}" destId="{5D8A7811-E32D-4E9E-92C8-0128B715CB9D}" srcOrd="0" destOrd="0" presId="urn:microsoft.com/office/officeart/2009/3/layout/CircleRelationship"/>
    <dgm:cxn modelId="{08D28263-A226-4F46-B8B4-9BF8AA0417A4}" type="presOf" srcId="{CB8A2CBB-E75F-4B4B-B2B6-BA5B63E14DCA}" destId="{0140BA61-CD8F-4E23-924F-188C84B5869D}" srcOrd="0" destOrd="0" presId="urn:microsoft.com/office/officeart/2009/3/layout/CircleRelationship"/>
    <dgm:cxn modelId="{A4D29E4A-D21C-402C-8302-31C2C761E0AF}" srcId="{67E7F29A-77B0-4FB3-9F6A-25D3A38F1764}" destId="{EFBEE647-8A48-4D90-8CE2-048DA0D4AA40}" srcOrd="0" destOrd="0" parTransId="{155A002D-AB4B-4CCB-8A3A-DDA944A16F24}" sibTransId="{F7C23C79-585F-4913-8F35-01426B91F7AB}"/>
    <dgm:cxn modelId="{C51671D3-E7CD-4A66-946F-2AA90BDE3131}" srcId="{EFBEE647-8A48-4D90-8CE2-048DA0D4AA40}" destId="{CB8A2CBB-E75F-4B4B-B2B6-BA5B63E14DCA}" srcOrd="0" destOrd="0" parTransId="{62AA8D0E-484A-49C8-B567-90BD7C974E0E}" sibTransId="{EFEAC4CE-2F7B-4542-9AAE-3C7ED7553FB0}"/>
    <dgm:cxn modelId="{E18E6ED8-4035-4419-A1C5-849C4F131391}" type="presParOf" srcId="{BA18E646-FBA6-4525-BEC8-01F183BCBE52}" destId="{A687E289-E9DD-435C-B29A-8EE7558324CC}" srcOrd="0" destOrd="0" presId="urn:microsoft.com/office/officeart/2009/3/layout/CircleRelationship"/>
    <dgm:cxn modelId="{71DD21FE-26A6-4DF1-A0C3-43FEB81BF959}" type="presParOf" srcId="{BA18E646-FBA6-4525-BEC8-01F183BCBE52}" destId="{E808AC10-01EA-4B32-BA6E-AEF7B0FA46BB}" srcOrd="1" destOrd="0" presId="urn:microsoft.com/office/officeart/2009/3/layout/CircleRelationship"/>
    <dgm:cxn modelId="{3E15FDC7-750F-42D1-87B3-F2B371254493}" type="presParOf" srcId="{BA18E646-FBA6-4525-BEC8-01F183BCBE52}" destId="{EA3BEEEC-16D9-4939-8777-56D284BA665A}" srcOrd="2" destOrd="0" presId="urn:microsoft.com/office/officeart/2009/3/layout/CircleRelationship"/>
    <dgm:cxn modelId="{15F4EAC6-6449-4349-B9E2-5B0E474EECFC}" type="presParOf" srcId="{BA18E646-FBA6-4525-BEC8-01F183BCBE52}" destId="{3E67E5B6-4D88-4E18-9E25-CB70DBEFE540}" srcOrd="3" destOrd="0" presId="urn:microsoft.com/office/officeart/2009/3/layout/CircleRelationship"/>
    <dgm:cxn modelId="{35C563EE-C955-44C6-AFE9-7887DC2140DC}" type="presParOf" srcId="{BA18E646-FBA6-4525-BEC8-01F183BCBE52}" destId="{A003DFB7-55DD-4B96-A299-954F42B8F5C0}" srcOrd="4" destOrd="0" presId="urn:microsoft.com/office/officeart/2009/3/layout/CircleRelationship"/>
    <dgm:cxn modelId="{341886F8-5B4C-4E71-93D4-EF0A82618DF6}" type="presParOf" srcId="{BA18E646-FBA6-4525-BEC8-01F183BCBE52}" destId="{666EE32E-80DC-4061-ACA2-955D4F380815}" srcOrd="5" destOrd="0" presId="urn:microsoft.com/office/officeart/2009/3/layout/CircleRelationship"/>
    <dgm:cxn modelId="{8A0BB0A3-C41E-44E5-99CE-CF487424BBCE}" type="presParOf" srcId="{BA18E646-FBA6-4525-BEC8-01F183BCBE52}" destId="{ECA40882-F225-431D-A7F9-01493446B473}" srcOrd="6" destOrd="0" presId="urn:microsoft.com/office/officeart/2009/3/layout/CircleRelationship"/>
    <dgm:cxn modelId="{6944C3CE-36F8-4187-B268-8927D24845E1}" type="presParOf" srcId="{BA18E646-FBA6-4525-BEC8-01F183BCBE52}" destId="{0140BA61-CD8F-4E23-924F-188C84B5869D}" srcOrd="7" destOrd="0" presId="urn:microsoft.com/office/officeart/2009/3/layout/CircleRelationship"/>
    <dgm:cxn modelId="{745083A2-B2E2-4CBD-916F-36A91FF010D4}" type="presParOf" srcId="{BA18E646-FBA6-4525-BEC8-01F183BCBE52}" destId="{0E7C614B-D44C-44A2-BC1A-4BF1D3173B95}" srcOrd="8" destOrd="0" presId="urn:microsoft.com/office/officeart/2009/3/layout/CircleRelationship"/>
    <dgm:cxn modelId="{ED0D124A-84FD-4A40-92A0-E0223C2F155E}" type="presParOf" srcId="{0E7C614B-D44C-44A2-BC1A-4BF1D3173B95}" destId="{CB8081AA-AF11-4001-AFEE-D00DBEC9D1C7}" srcOrd="0" destOrd="0" presId="urn:microsoft.com/office/officeart/2009/3/layout/CircleRelationship"/>
    <dgm:cxn modelId="{7D71ECFE-40D7-482E-AD2F-6D8AA35CE9AE}" type="presParOf" srcId="{BA18E646-FBA6-4525-BEC8-01F183BCBE52}" destId="{24864A48-3CC5-4888-A7FE-092DC65E282A}" srcOrd="9" destOrd="0" presId="urn:microsoft.com/office/officeart/2009/3/layout/CircleRelationship"/>
    <dgm:cxn modelId="{52DC284C-1603-4FD9-80E4-99D8F31B94BC}" type="presParOf" srcId="{24864A48-3CC5-4888-A7FE-092DC65E282A}" destId="{3662233B-06F1-4813-B210-8CB6E716BDB2}" srcOrd="0" destOrd="0" presId="urn:microsoft.com/office/officeart/2009/3/layout/CircleRelationship"/>
    <dgm:cxn modelId="{5BB1A982-4338-4334-B044-FF08872D7E71}" type="presParOf" srcId="{BA18E646-FBA6-4525-BEC8-01F183BCBE52}" destId="{B3BD53E1-A3FC-4AA7-BAFB-EEA42307DEF9}" srcOrd="10" destOrd="0" presId="urn:microsoft.com/office/officeart/2009/3/layout/CircleRelationship"/>
    <dgm:cxn modelId="{58D86670-8AC4-45FA-8C2D-AD8FD293A136}" type="presParOf" srcId="{BA18E646-FBA6-4525-BEC8-01F183BCBE52}" destId="{C98CED13-98D3-4396-8E8F-BD3B4885DE05}" srcOrd="11" destOrd="0" presId="urn:microsoft.com/office/officeart/2009/3/layout/CircleRelationship"/>
    <dgm:cxn modelId="{72C7ADAC-AF78-4C13-A15B-25C38D598191}" type="presParOf" srcId="{C98CED13-98D3-4396-8E8F-BD3B4885DE05}" destId="{B10C7CEC-660E-46D1-93E5-A9CA2E5E4153}" srcOrd="0" destOrd="0" presId="urn:microsoft.com/office/officeart/2009/3/layout/CircleRelationship"/>
    <dgm:cxn modelId="{FB048E3A-DD9B-4E4C-8FE7-E753BB8438CA}" type="presParOf" srcId="{BA18E646-FBA6-4525-BEC8-01F183BCBE52}" destId="{05DA888A-6B62-490F-BE8B-80503DB1346F}" srcOrd="12" destOrd="0" presId="urn:microsoft.com/office/officeart/2009/3/layout/CircleRelationship"/>
    <dgm:cxn modelId="{9D27FEF1-D12A-4249-A62F-EF920AF8A1C5}" type="presParOf" srcId="{05DA888A-6B62-490F-BE8B-80503DB1346F}" destId="{2D242533-391E-4659-A109-351BA8ABE4D4}" srcOrd="0" destOrd="0" presId="urn:microsoft.com/office/officeart/2009/3/layout/CircleRelationship"/>
    <dgm:cxn modelId="{F99AC15C-E660-45C2-AE97-955B8E81357F}" type="presParOf" srcId="{BA18E646-FBA6-4525-BEC8-01F183BCBE52}" destId="{A4E15541-2FB4-4900-8679-6933FF52E25C}" srcOrd="13" destOrd="0" presId="urn:microsoft.com/office/officeart/2009/3/layout/CircleRelationship"/>
    <dgm:cxn modelId="{163B1984-A143-4BA1-A8C8-C89B8CE06DE6}" type="presParOf" srcId="{A4E15541-2FB4-4900-8679-6933FF52E25C}" destId="{7E779C7F-5177-4E7D-B55A-92A46E24C20B}" srcOrd="0" destOrd="0" presId="urn:microsoft.com/office/officeart/2009/3/layout/CircleRelationship"/>
    <dgm:cxn modelId="{D1721C1E-1B96-4355-AD3D-79999C0939E3}" type="presParOf" srcId="{BA18E646-FBA6-4525-BEC8-01F183BCBE52}" destId="{5D8A7811-E32D-4E9E-92C8-0128B715CB9D}" srcOrd="14" destOrd="0" presId="urn:microsoft.com/office/officeart/2009/3/layout/CircleRelationship"/>
    <dgm:cxn modelId="{7B03B66B-A542-4592-9979-0EBA3D2F6380}" type="presParOf" srcId="{BA18E646-FBA6-4525-BEC8-01F183BCBE52}" destId="{D3566D5F-4DE6-4EDB-9D96-AD768BD8367F}" srcOrd="15" destOrd="0" presId="urn:microsoft.com/office/officeart/2009/3/layout/CircleRelationship"/>
    <dgm:cxn modelId="{8361BD4E-7E04-4E25-BA8F-05628C8330AD}" type="presParOf" srcId="{D3566D5F-4DE6-4EDB-9D96-AD768BD8367F}" destId="{21ED60FB-E171-4671-A408-B00B248F994D}" srcOrd="0" destOrd="0" presId="urn:microsoft.com/office/officeart/2009/3/layout/CircleRelationship"/>
    <dgm:cxn modelId="{314A6DF1-587D-413B-AF75-AA35830F75B2}" type="presParOf" srcId="{BA18E646-FBA6-4525-BEC8-01F183BCBE52}" destId="{8BD2E3D8-EBFB-483F-BE40-625E173CFF95}" srcOrd="16" destOrd="0" presId="urn:microsoft.com/office/officeart/2009/3/layout/CircleRelationship"/>
    <dgm:cxn modelId="{8AD14A2F-5039-4183-A7BA-F4338EE875DD}" type="presParOf" srcId="{BA18E646-FBA6-4525-BEC8-01F183BCBE52}" destId="{311A7297-00D7-457F-8708-379D8B80BD92}" srcOrd="17" destOrd="0" presId="urn:microsoft.com/office/officeart/2009/3/layout/CircleRelationship"/>
    <dgm:cxn modelId="{CEC1DE1C-0C79-4E75-ABF6-185031F70F61}" type="presParOf" srcId="{311A7297-00D7-457F-8708-379D8B80BD92}" destId="{77A21C70-CF01-4ABB-8280-89D1D9A2494D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7F29A-77B0-4FB3-9F6A-25D3A38F1764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EFBEE647-8A48-4D90-8CE2-048DA0D4AA40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de-DE" sz="2800" b="0" dirty="0" smtClean="0">
              <a:solidFill>
                <a:schemeClr val="tx1"/>
              </a:solidFill>
              <a:latin typeface="+mj-lt"/>
            </a:rPr>
            <a:t>Kommune als Motor im Quartier</a:t>
          </a:r>
          <a:endParaRPr lang="de-DE" sz="2800" b="0" dirty="0">
            <a:solidFill>
              <a:schemeClr val="tx1"/>
            </a:solidFill>
            <a:latin typeface="+mj-lt"/>
          </a:endParaRPr>
        </a:p>
      </dgm:t>
    </dgm:pt>
    <dgm:pt modelId="{155A002D-AB4B-4CCB-8A3A-DDA944A16F24}" type="parTrans" cxnId="{A4D29E4A-D21C-402C-8302-31C2C761E0AF}">
      <dgm:prSet/>
      <dgm:spPr/>
      <dgm:t>
        <a:bodyPr/>
        <a:lstStyle/>
        <a:p>
          <a:endParaRPr lang="de-DE"/>
        </a:p>
      </dgm:t>
    </dgm:pt>
    <dgm:pt modelId="{F7C23C79-585F-4913-8F35-01426B91F7AB}" type="sibTrans" cxnId="{A4D29E4A-D21C-402C-8302-31C2C761E0AF}">
      <dgm:prSet/>
      <dgm:spPr/>
      <dgm:t>
        <a:bodyPr/>
        <a:lstStyle/>
        <a:p>
          <a:endParaRPr lang="de-DE"/>
        </a:p>
      </dgm:t>
    </dgm:pt>
    <dgm:pt modelId="{CB8A2CBB-E75F-4B4B-B2B6-BA5B63E14DCA}">
      <dgm:prSet phldrT="[Text]" custT="1"/>
      <dgm:spPr>
        <a:solidFill>
          <a:srgbClr val="EA5153"/>
        </a:solidFill>
      </dgm:spPr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Wohlfahrts-pflege und Kirchen</a:t>
          </a:r>
          <a:endParaRPr lang="de-DE" sz="1800" dirty="0">
            <a:solidFill>
              <a:schemeClr val="tx1"/>
            </a:solidFill>
          </a:endParaRPr>
        </a:p>
      </dgm:t>
    </dgm:pt>
    <dgm:pt modelId="{62AA8D0E-484A-49C8-B567-90BD7C974E0E}" type="parTrans" cxnId="{C51671D3-E7CD-4A66-946F-2AA90BDE3131}">
      <dgm:prSet/>
      <dgm:spPr/>
      <dgm:t>
        <a:bodyPr/>
        <a:lstStyle/>
        <a:p>
          <a:endParaRPr lang="de-DE"/>
        </a:p>
      </dgm:t>
    </dgm:pt>
    <dgm:pt modelId="{EFEAC4CE-2F7B-4542-9AAE-3C7ED7553FB0}" type="sibTrans" cxnId="{C51671D3-E7CD-4A66-946F-2AA90BDE3131}">
      <dgm:prSet/>
      <dgm:spPr/>
      <dgm:t>
        <a:bodyPr/>
        <a:lstStyle/>
        <a:p>
          <a:endParaRPr lang="de-DE"/>
        </a:p>
      </dgm:t>
    </dgm:pt>
    <dgm:pt modelId="{05C97A73-0CEC-4AC8-962B-3ADE8AE88A0E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Vereine und Initiativen</a:t>
          </a:r>
          <a:endParaRPr lang="de-DE" sz="1800" dirty="0">
            <a:solidFill>
              <a:schemeClr val="tx1"/>
            </a:solidFill>
          </a:endParaRPr>
        </a:p>
      </dgm:t>
    </dgm:pt>
    <dgm:pt modelId="{99E50E73-34E9-4557-8BE1-C1F14A38A64D}" type="parTrans" cxnId="{95909B0F-610D-430A-B7F3-1C5600E6AB07}">
      <dgm:prSet/>
      <dgm:spPr/>
      <dgm:t>
        <a:bodyPr/>
        <a:lstStyle/>
        <a:p>
          <a:endParaRPr lang="de-DE"/>
        </a:p>
      </dgm:t>
    </dgm:pt>
    <dgm:pt modelId="{C09C26FC-291D-484B-B732-31CDDC9DC19D}" type="sibTrans" cxnId="{95909B0F-610D-430A-B7F3-1C5600E6AB07}">
      <dgm:prSet/>
      <dgm:spPr/>
      <dgm:t>
        <a:bodyPr/>
        <a:lstStyle/>
        <a:p>
          <a:endParaRPr lang="de-DE"/>
        </a:p>
      </dgm:t>
    </dgm:pt>
    <dgm:pt modelId="{F7A5911C-C089-4C65-9F44-196150F7A1C5}">
      <dgm:prSet phldrT="[Text]" custT="1"/>
      <dgm:spPr>
        <a:solidFill>
          <a:schemeClr val="accent6"/>
        </a:solidFill>
      </dgm:spPr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Mehr-generationen-häuser</a:t>
          </a:r>
          <a:endParaRPr lang="de-DE" sz="1800" dirty="0">
            <a:solidFill>
              <a:schemeClr val="tx1"/>
            </a:solidFill>
          </a:endParaRPr>
        </a:p>
      </dgm:t>
    </dgm:pt>
    <dgm:pt modelId="{6C25F8ED-40C0-48E6-B3B5-7C2DC35390CF}" type="parTrans" cxnId="{DD9148DF-D650-4B7C-B848-AB3F4D6AFCB9}">
      <dgm:prSet/>
      <dgm:spPr/>
      <dgm:t>
        <a:bodyPr/>
        <a:lstStyle/>
        <a:p>
          <a:endParaRPr lang="de-DE"/>
        </a:p>
      </dgm:t>
    </dgm:pt>
    <dgm:pt modelId="{8C636BB7-DDD1-461F-B00F-016C17DCA619}" type="sibTrans" cxnId="{DD9148DF-D650-4B7C-B848-AB3F4D6AFCB9}">
      <dgm:prSet/>
      <dgm:spPr/>
      <dgm:t>
        <a:bodyPr/>
        <a:lstStyle/>
        <a:p>
          <a:endParaRPr lang="de-DE"/>
        </a:p>
      </dgm:t>
    </dgm:pt>
    <dgm:pt modelId="{40626300-BB23-4C52-9AF1-E4984E7CBCED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Unter-nehmen</a:t>
          </a:r>
          <a:endParaRPr lang="de-DE" sz="1800" dirty="0">
            <a:solidFill>
              <a:schemeClr val="tx1"/>
            </a:solidFill>
          </a:endParaRPr>
        </a:p>
      </dgm:t>
    </dgm:pt>
    <dgm:pt modelId="{D549A126-B4EC-4792-9521-61C1D8FEA8C5}" type="parTrans" cxnId="{F60F2992-A07E-4A3A-B152-54B59A6F978D}">
      <dgm:prSet/>
      <dgm:spPr/>
      <dgm:t>
        <a:bodyPr/>
        <a:lstStyle/>
        <a:p>
          <a:endParaRPr lang="de-DE"/>
        </a:p>
      </dgm:t>
    </dgm:pt>
    <dgm:pt modelId="{0A6A468B-7A32-4391-A7C6-80B0FB59E111}" type="sibTrans" cxnId="{F60F2992-A07E-4A3A-B152-54B59A6F978D}">
      <dgm:prSet/>
      <dgm:spPr/>
      <dgm:t>
        <a:bodyPr/>
        <a:lstStyle/>
        <a:p>
          <a:endParaRPr lang="de-DE"/>
        </a:p>
      </dgm:t>
    </dgm:pt>
    <dgm:pt modelId="{F5F03D4E-B37B-4B78-9541-41E8118BE451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ÖPNV</a:t>
          </a:r>
          <a:endParaRPr lang="de-DE" sz="1800" dirty="0">
            <a:solidFill>
              <a:schemeClr val="tx1"/>
            </a:solidFill>
          </a:endParaRPr>
        </a:p>
      </dgm:t>
    </dgm:pt>
    <dgm:pt modelId="{9CE4372A-1FBA-4DB0-8505-7AFA8AE2DC0B}" type="sibTrans" cxnId="{218B420C-B275-49DC-87E2-F01F881541E8}">
      <dgm:prSet/>
      <dgm:spPr/>
      <dgm:t>
        <a:bodyPr/>
        <a:lstStyle/>
        <a:p>
          <a:endParaRPr lang="de-DE"/>
        </a:p>
      </dgm:t>
    </dgm:pt>
    <dgm:pt modelId="{723FE587-A71D-4F2A-A358-9367294A1D3E}" type="parTrans" cxnId="{218B420C-B275-49DC-87E2-F01F881541E8}">
      <dgm:prSet/>
      <dgm:spPr/>
      <dgm:t>
        <a:bodyPr/>
        <a:lstStyle/>
        <a:p>
          <a:endParaRPr lang="de-DE"/>
        </a:p>
      </dgm:t>
    </dgm:pt>
    <dgm:pt modelId="{BA18E646-FBA6-4525-BEC8-01F183BCBE52}" type="pres">
      <dgm:prSet presAssocID="{67E7F29A-77B0-4FB3-9F6A-25D3A38F1764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de-DE"/>
        </a:p>
      </dgm:t>
    </dgm:pt>
    <dgm:pt modelId="{A687E289-E9DD-435C-B29A-8EE7558324CC}" type="pres">
      <dgm:prSet presAssocID="{EFBEE647-8A48-4D90-8CE2-048DA0D4AA40}" presName="Parent" presStyleLbl="node0" presStyleIdx="0" presStyleCnt="1" custScaleX="96853" custScaleY="99895" custLinFactNeighborX="15403" custLinFactNeighborY="7256">
        <dgm:presLayoutVars>
          <dgm:chMax val="5"/>
          <dgm:chPref val="5"/>
        </dgm:presLayoutVars>
      </dgm:prSet>
      <dgm:spPr/>
      <dgm:t>
        <a:bodyPr/>
        <a:lstStyle/>
        <a:p>
          <a:endParaRPr lang="de-DE"/>
        </a:p>
      </dgm:t>
    </dgm:pt>
    <dgm:pt modelId="{EA3BEEEC-16D9-4939-8777-56D284BA665A}" type="pres">
      <dgm:prSet presAssocID="{EFBEE647-8A48-4D90-8CE2-048DA0D4AA40}" presName="Accent2" presStyleLbl="node1" presStyleIdx="0" presStyleCnt="19"/>
      <dgm:spPr/>
      <dgm:t>
        <a:bodyPr/>
        <a:lstStyle/>
        <a:p>
          <a:endParaRPr lang="de-DE"/>
        </a:p>
      </dgm:t>
    </dgm:pt>
    <dgm:pt modelId="{3E67E5B6-4D88-4E18-9E25-CB70DBEFE540}" type="pres">
      <dgm:prSet presAssocID="{EFBEE647-8A48-4D90-8CE2-048DA0D4AA40}" presName="Accent3" presStyleLbl="node1" presStyleIdx="1" presStyleCnt="19"/>
      <dgm:spPr/>
    </dgm:pt>
    <dgm:pt modelId="{A003DFB7-55DD-4B96-A299-954F42B8F5C0}" type="pres">
      <dgm:prSet presAssocID="{EFBEE647-8A48-4D90-8CE2-048DA0D4AA40}" presName="Accent4" presStyleLbl="node1" presStyleIdx="2" presStyleCnt="19"/>
      <dgm:spPr/>
    </dgm:pt>
    <dgm:pt modelId="{666EE32E-80DC-4061-ACA2-955D4F380815}" type="pres">
      <dgm:prSet presAssocID="{EFBEE647-8A48-4D90-8CE2-048DA0D4AA40}" presName="Accent5" presStyleLbl="node1" presStyleIdx="3" presStyleCnt="19"/>
      <dgm:spPr/>
    </dgm:pt>
    <dgm:pt modelId="{ECA40882-F225-431D-A7F9-01493446B473}" type="pres">
      <dgm:prSet presAssocID="{EFBEE647-8A48-4D90-8CE2-048DA0D4AA40}" presName="Accent6" presStyleLbl="node1" presStyleIdx="4" presStyleCnt="19"/>
      <dgm:spPr/>
    </dgm:pt>
    <dgm:pt modelId="{0140BA61-CD8F-4E23-924F-188C84B5869D}" type="pres">
      <dgm:prSet presAssocID="{CB8A2CBB-E75F-4B4B-B2B6-BA5B63E14DCA}" presName="Child1" presStyleLbl="node1" presStyleIdx="5" presStyleCnt="19" custScaleX="181484" custScaleY="182189" custLinFactNeighborX="-53151" custLinFactNeighborY="-67776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0E7C614B-D44C-44A2-BC1A-4BF1D3173B95}" type="pres">
      <dgm:prSet presAssocID="{CB8A2CBB-E75F-4B4B-B2B6-BA5B63E14DCA}" presName="Accent7" presStyleCnt="0"/>
      <dgm:spPr/>
    </dgm:pt>
    <dgm:pt modelId="{CB8081AA-AF11-4001-AFEE-D00DBEC9D1C7}" type="pres">
      <dgm:prSet presAssocID="{CB8A2CBB-E75F-4B4B-B2B6-BA5B63E14DCA}" presName="AccentHold1" presStyleLbl="node1" presStyleIdx="6" presStyleCnt="19"/>
      <dgm:spPr/>
    </dgm:pt>
    <dgm:pt modelId="{24864A48-3CC5-4888-A7FE-092DC65E282A}" type="pres">
      <dgm:prSet presAssocID="{CB8A2CBB-E75F-4B4B-B2B6-BA5B63E14DCA}" presName="Accent8" presStyleCnt="0"/>
      <dgm:spPr/>
    </dgm:pt>
    <dgm:pt modelId="{3662233B-06F1-4813-B210-8CB6E716BDB2}" type="pres">
      <dgm:prSet presAssocID="{CB8A2CBB-E75F-4B4B-B2B6-BA5B63E14DCA}" presName="AccentHold2" presStyleLbl="node1" presStyleIdx="7" presStyleCnt="19"/>
      <dgm:spPr/>
      <dgm:t>
        <a:bodyPr/>
        <a:lstStyle/>
        <a:p>
          <a:endParaRPr lang="de-DE"/>
        </a:p>
      </dgm:t>
    </dgm:pt>
    <dgm:pt modelId="{CD6D76FF-B455-47BD-9ECD-E9A70975123E}" type="pres">
      <dgm:prSet presAssocID="{05C97A73-0CEC-4AC8-962B-3ADE8AE88A0E}" presName="Child2" presStyleLbl="node1" presStyleIdx="8" presStyleCnt="19" custScaleX="156730" custScaleY="157108" custLinFactNeighborX="33258" custLinFactNeighborY="-47814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A631A140-FA5A-461C-817F-0413F032C553}" type="pres">
      <dgm:prSet presAssocID="{05C97A73-0CEC-4AC8-962B-3ADE8AE88A0E}" presName="Accent9" presStyleCnt="0"/>
      <dgm:spPr/>
    </dgm:pt>
    <dgm:pt modelId="{6C1FD411-442A-4C60-85B4-5339E839FADD}" type="pres">
      <dgm:prSet presAssocID="{05C97A73-0CEC-4AC8-962B-3ADE8AE88A0E}" presName="AccentHold1" presStyleLbl="node1" presStyleIdx="9" presStyleCnt="19" custLinFactY="-24133" custLinFactNeighborX="19801" custLinFactNeighborY="-100000"/>
      <dgm:spPr/>
    </dgm:pt>
    <dgm:pt modelId="{4E2AA9F9-75A4-4A8E-B9A2-D9C394A98CDA}" type="pres">
      <dgm:prSet presAssocID="{05C97A73-0CEC-4AC8-962B-3ADE8AE88A0E}" presName="Accent10" presStyleCnt="0"/>
      <dgm:spPr/>
    </dgm:pt>
    <dgm:pt modelId="{88888065-16CF-46D1-AC0C-F1567857C2C5}" type="pres">
      <dgm:prSet presAssocID="{05C97A73-0CEC-4AC8-962B-3ADE8AE88A0E}" presName="AccentHold2" presStyleLbl="node1" presStyleIdx="10" presStyleCnt="19"/>
      <dgm:spPr/>
    </dgm:pt>
    <dgm:pt modelId="{9211F6D8-305B-4EA7-9838-ADD08D03CFCB}" type="pres">
      <dgm:prSet presAssocID="{05C97A73-0CEC-4AC8-962B-3ADE8AE88A0E}" presName="Accent11" presStyleCnt="0"/>
      <dgm:spPr/>
    </dgm:pt>
    <dgm:pt modelId="{4B093D4D-4BF4-477A-83C9-228E6C22ECEA}" type="pres">
      <dgm:prSet presAssocID="{05C97A73-0CEC-4AC8-962B-3ADE8AE88A0E}" presName="AccentHold3" presStyleLbl="node1" presStyleIdx="11" presStyleCnt="19"/>
      <dgm:spPr/>
    </dgm:pt>
    <dgm:pt modelId="{86527BD5-7980-45F7-8EA1-1871FB9C84A2}" type="pres">
      <dgm:prSet presAssocID="{F7A5911C-C089-4C65-9F44-196150F7A1C5}" presName="Child3" presStyleLbl="node1" presStyleIdx="12" presStyleCnt="19" custScaleX="205305" custScaleY="208254" custLinFactNeighborX="1062" custLinFactNeighborY="27089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334F5DBA-F517-41A9-AE54-C8CC68C54DD3}" type="pres">
      <dgm:prSet presAssocID="{F7A5911C-C089-4C65-9F44-196150F7A1C5}" presName="Accent12" presStyleCnt="0"/>
      <dgm:spPr/>
    </dgm:pt>
    <dgm:pt modelId="{01943571-2A09-421B-BC6D-0227FD56E677}" type="pres">
      <dgm:prSet presAssocID="{F7A5911C-C089-4C65-9F44-196150F7A1C5}" presName="AccentHold1" presStyleLbl="node1" presStyleIdx="13" presStyleCnt="19" custLinFactX="500000" custLinFactY="106382" custLinFactNeighborX="518151" custLinFactNeighborY="200000"/>
      <dgm:spPr/>
    </dgm:pt>
    <dgm:pt modelId="{B4A1D5BD-C02D-4653-B1D5-98FA66402015}" type="pres">
      <dgm:prSet presAssocID="{40626300-BB23-4C52-9AF1-E4984E7CBCED}" presName="Child4" presStyleLbl="node1" presStyleIdx="14" presStyleCnt="19" custScaleX="131859" custScaleY="129838" custLinFactNeighborX="-64184" custLinFactNeighborY="-28787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77F60ACD-DE3C-4107-831C-A783724A411C}" type="pres">
      <dgm:prSet presAssocID="{40626300-BB23-4C52-9AF1-E4984E7CBCED}" presName="Accent13" presStyleCnt="0"/>
      <dgm:spPr/>
    </dgm:pt>
    <dgm:pt modelId="{173DDF33-3DB1-4A32-B020-5B6C1C1B7BF6}" type="pres">
      <dgm:prSet presAssocID="{40626300-BB23-4C52-9AF1-E4984E7CBCED}" presName="AccentHold1" presStyleLbl="node1" presStyleIdx="15" presStyleCnt="19"/>
      <dgm:spPr/>
    </dgm:pt>
    <dgm:pt modelId="{F7C6FEE3-6AAA-4EB6-89F8-F14392F30762}" type="pres">
      <dgm:prSet presAssocID="{F5F03D4E-B37B-4B78-9541-41E8118BE451}" presName="Child5" presStyleLbl="node1" presStyleIdx="16" presStyleCnt="19" custScaleX="109399" custScaleY="108229" custLinFactNeighborX="-84438" custLinFactNeighborY="-4394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FB995B09-D9AB-4D2B-9EEC-9D8BCC5BE3BB}" type="pres">
      <dgm:prSet presAssocID="{F5F03D4E-B37B-4B78-9541-41E8118BE451}" presName="Accent15" presStyleCnt="0"/>
      <dgm:spPr/>
    </dgm:pt>
    <dgm:pt modelId="{69DCA8C5-2A43-427D-9D0F-134E99B82656}" type="pres">
      <dgm:prSet presAssocID="{F5F03D4E-B37B-4B78-9541-41E8118BE451}" presName="AccentHold2" presStyleLbl="node1" presStyleIdx="17" presStyleCnt="19"/>
      <dgm:spPr/>
    </dgm:pt>
    <dgm:pt modelId="{BA30EA04-7C56-42C9-AA6D-79E18B68D770}" type="pres">
      <dgm:prSet presAssocID="{F5F03D4E-B37B-4B78-9541-41E8118BE451}" presName="Accent16" presStyleCnt="0"/>
      <dgm:spPr/>
    </dgm:pt>
    <dgm:pt modelId="{9F62A2F5-4E0A-4084-B4F4-914875C0CD76}" type="pres">
      <dgm:prSet presAssocID="{F5F03D4E-B37B-4B78-9541-41E8118BE451}" presName="AccentHold3" presStyleLbl="node1" presStyleIdx="18" presStyleCnt="19"/>
      <dgm:spPr/>
    </dgm:pt>
  </dgm:ptLst>
  <dgm:cxnLst>
    <dgm:cxn modelId="{69094233-9355-4CAA-98C5-79427FF9D2B9}" type="presOf" srcId="{F5F03D4E-B37B-4B78-9541-41E8118BE451}" destId="{F7C6FEE3-6AAA-4EB6-89F8-F14392F30762}" srcOrd="0" destOrd="0" presId="urn:microsoft.com/office/officeart/2009/3/layout/CircleRelationship"/>
    <dgm:cxn modelId="{DA1DD812-7BC0-4000-A9D5-9A140D6E7BF4}" type="presOf" srcId="{EFBEE647-8A48-4D90-8CE2-048DA0D4AA40}" destId="{A687E289-E9DD-435C-B29A-8EE7558324CC}" srcOrd="0" destOrd="0" presId="urn:microsoft.com/office/officeart/2009/3/layout/CircleRelationship"/>
    <dgm:cxn modelId="{95909B0F-610D-430A-B7F3-1C5600E6AB07}" srcId="{EFBEE647-8A48-4D90-8CE2-048DA0D4AA40}" destId="{05C97A73-0CEC-4AC8-962B-3ADE8AE88A0E}" srcOrd="1" destOrd="0" parTransId="{99E50E73-34E9-4557-8BE1-C1F14A38A64D}" sibTransId="{C09C26FC-291D-484B-B732-31CDDC9DC19D}"/>
    <dgm:cxn modelId="{D763DBAD-4742-4716-BD4A-576F3E9BE94D}" type="presOf" srcId="{67E7F29A-77B0-4FB3-9F6A-25D3A38F1764}" destId="{BA18E646-FBA6-4525-BEC8-01F183BCBE52}" srcOrd="0" destOrd="0" presId="urn:microsoft.com/office/officeart/2009/3/layout/CircleRelationship"/>
    <dgm:cxn modelId="{218B420C-B275-49DC-87E2-F01F881541E8}" srcId="{EFBEE647-8A48-4D90-8CE2-048DA0D4AA40}" destId="{F5F03D4E-B37B-4B78-9541-41E8118BE451}" srcOrd="4" destOrd="0" parTransId="{723FE587-A71D-4F2A-A358-9367294A1D3E}" sibTransId="{9CE4372A-1FBA-4DB0-8505-7AFA8AE2DC0B}"/>
    <dgm:cxn modelId="{C51671D3-E7CD-4A66-946F-2AA90BDE3131}" srcId="{EFBEE647-8A48-4D90-8CE2-048DA0D4AA40}" destId="{CB8A2CBB-E75F-4B4B-B2B6-BA5B63E14DCA}" srcOrd="0" destOrd="0" parTransId="{62AA8D0E-484A-49C8-B567-90BD7C974E0E}" sibTransId="{EFEAC4CE-2F7B-4542-9AAE-3C7ED7553FB0}"/>
    <dgm:cxn modelId="{A4D29E4A-D21C-402C-8302-31C2C761E0AF}" srcId="{67E7F29A-77B0-4FB3-9F6A-25D3A38F1764}" destId="{EFBEE647-8A48-4D90-8CE2-048DA0D4AA40}" srcOrd="0" destOrd="0" parTransId="{155A002D-AB4B-4CCB-8A3A-DDA944A16F24}" sibTransId="{F7C23C79-585F-4913-8F35-01426B91F7AB}"/>
    <dgm:cxn modelId="{DD9148DF-D650-4B7C-B848-AB3F4D6AFCB9}" srcId="{EFBEE647-8A48-4D90-8CE2-048DA0D4AA40}" destId="{F7A5911C-C089-4C65-9F44-196150F7A1C5}" srcOrd="2" destOrd="0" parTransId="{6C25F8ED-40C0-48E6-B3B5-7C2DC35390CF}" sibTransId="{8C636BB7-DDD1-461F-B00F-016C17DCA619}"/>
    <dgm:cxn modelId="{DBACEE61-F997-4476-A0E2-3055571A227D}" type="presOf" srcId="{40626300-BB23-4C52-9AF1-E4984E7CBCED}" destId="{B4A1D5BD-C02D-4653-B1D5-98FA66402015}" srcOrd="0" destOrd="0" presId="urn:microsoft.com/office/officeart/2009/3/layout/CircleRelationship"/>
    <dgm:cxn modelId="{F60F2992-A07E-4A3A-B152-54B59A6F978D}" srcId="{EFBEE647-8A48-4D90-8CE2-048DA0D4AA40}" destId="{40626300-BB23-4C52-9AF1-E4984E7CBCED}" srcOrd="3" destOrd="0" parTransId="{D549A126-B4EC-4792-9521-61C1D8FEA8C5}" sibTransId="{0A6A468B-7A32-4391-A7C6-80B0FB59E111}"/>
    <dgm:cxn modelId="{08D28263-A226-4F46-B8B4-9BF8AA0417A4}" type="presOf" srcId="{CB8A2CBB-E75F-4B4B-B2B6-BA5B63E14DCA}" destId="{0140BA61-CD8F-4E23-924F-188C84B5869D}" srcOrd="0" destOrd="0" presId="urn:microsoft.com/office/officeart/2009/3/layout/CircleRelationship"/>
    <dgm:cxn modelId="{D335D001-DE46-43A2-A874-61F431F50B67}" type="presOf" srcId="{05C97A73-0CEC-4AC8-962B-3ADE8AE88A0E}" destId="{CD6D76FF-B455-47BD-9ECD-E9A70975123E}" srcOrd="0" destOrd="0" presId="urn:microsoft.com/office/officeart/2009/3/layout/CircleRelationship"/>
    <dgm:cxn modelId="{80EC9FED-8A19-470E-A384-732420E99C81}" type="presOf" srcId="{F7A5911C-C089-4C65-9F44-196150F7A1C5}" destId="{86527BD5-7980-45F7-8EA1-1871FB9C84A2}" srcOrd="0" destOrd="0" presId="urn:microsoft.com/office/officeart/2009/3/layout/CircleRelationship"/>
    <dgm:cxn modelId="{E18E6ED8-4035-4419-A1C5-849C4F131391}" type="presParOf" srcId="{BA18E646-FBA6-4525-BEC8-01F183BCBE52}" destId="{A687E289-E9DD-435C-B29A-8EE7558324CC}" srcOrd="0" destOrd="0" presId="urn:microsoft.com/office/officeart/2009/3/layout/CircleRelationship"/>
    <dgm:cxn modelId="{3E15FDC7-750F-42D1-87B3-F2B371254493}" type="presParOf" srcId="{BA18E646-FBA6-4525-BEC8-01F183BCBE52}" destId="{EA3BEEEC-16D9-4939-8777-56D284BA665A}" srcOrd="1" destOrd="0" presId="urn:microsoft.com/office/officeart/2009/3/layout/CircleRelationship"/>
    <dgm:cxn modelId="{15F4EAC6-6449-4349-B9E2-5B0E474EECFC}" type="presParOf" srcId="{BA18E646-FBA6-4525-BEC8-01F183BCBE52}" destId="{3E67E5B6-4D88-4E18-9E25-CB70DBEFE540}" srcOrd="2" destOrd="0" presId="urn:microsoft.com/office/officeart/2009/3/layout/CircleRelationship"/>
    <dgm:cxn modelId="{35C563EE-C955-44C6-AFE9-7887DC2140DC}" type="presParOf" srcId="{BA18E646-FBA6-4525-BEC8-01F183BCBE52}" destId="{A003DFB7-55DD-4B96-A299-954F42B8F5C0}" srcOrd="3" destOrd="0" presId="urn:microsoft.com/office/officeart/2009/3/layout/CircleRelationship"/>
    <dgm:cxn modelId="{341886F8-5B4C-4E71-93D4-EF0A82618DF6}" type="presParOf" srcId="{BA18E646-FBA6-4525-BEC8-01F183BCBE52}" destId="{666EE32E-80DC-4061-ACA2-955D4F380815}" srcOrd="4" destOrd="0" presId="urn:microsoft.com/office/officeart/2009/3/layout/CircleRelationship"/>
    <dgm:cxn modelId="{8A0BB0A3-C41E-44E5-99CE-CF487424BBCE}" type="presParOf" srcId="{BA18E646-FBA6-4525-BEC8-01F183BCBE52}" destId="{ECA40882-F225-431D-A7F9-01493446B473}" srcOrd="5" destOrd="0" presId="urn:microsoft.com/office/officeart/2009/3/layout/CircleRelationship"/>
    <dgm:cxn modelId="{6944C3CE-36F8-4187-B268-8927D24845E1}" type="presParOf" srcId="{BA18E646-FBA6-4525-BEC8-01F183BCBE52}" destId="{0140BA61-CD8F-4E23-924F-188C84B5869D}" srcOrd="6" destOrd="0" presId="urn:microsoft.com/office/officeart/2009/3/layout/CircleRelationship"/>
    <dgm:cxn modelId="{745083A2-B2E2-4CBD-916F-36A91FF010D4}" type="presParOf" srcId="{BA18E646-FBA6-4525-BEC8-01F183BCBE52}" destId="{0E7C614B-D44C-44A2-BC1A-4BF1D3173B95}" srcOrd="7" destOrd="0" presId="urn:microsoft.com/office/officeart/2009/3/layout/CircleRelationship"/>
    <dgm:cxn modelId="{ED0D124A-84FD-4A40-92A0-E0223C2F155E}" type="presParOf" srcId="{0E7C614B-D44C-44A2-BC1A-4BF1D3173B95}" destId="{CB8081AA-AF11-4001-AFEE-D00DBEC9D1C7}" srcOrd="0" destOrd="0" presId="urn:microsoft.com/office/officeart/2009/3/layout/CircleRelationship"/>
    <dgm:cxn modelId="{7D71ECFE-40D7-482E-AD2F-6D8AA35CE9AE}" type="presParOf" srcId="{BA18E646-FBA6-4525-BEC8-01F183BCBE52}" destId="{24864A48-3CC5-4888-A7FE-092DC65E282A}" srcOrd="8" destOrd="0" presId="urn:microsoft.com/office/officeart/2009/3/layout/CircleRelationship"/>
    <dgm:cxn modelId="{52DC284C-1603-4FD9-80E4-99D8F31B94BC}" type="presParOf" srcId="{24864A48-3CC5-4888-A7FE-092DC65E282A}" destId="{3662233B-06F1-4813-B210-8CB6E716BDB2}" srcOrd="0" destOrd="0" presId="urn:microsoft.com/office/officeart/2009/3/layout/CircleRelationship"/>
    <dgm:cxn modelId="{6EEB29C8-E4B5-42B0-865E-667448683B12}" type="presParOf" srcId="{BA18E646-FBA6-4525-BEC8-01F183BCBE52}" destId="{CD6D76FF-B455-47BD-9ECD-E9A70975123E}" srcOrd="9" destOrd="0" presId="urn:microsoft.com/office/officeart/2009/3/layout/CircleRelationship"/>
    <dgm:cxn modelId="{30A43153-F0EA-464C-B017-9CE323C17148}" type="presParOf" srcId="{BA18E646-FBA6-4525-BEC8-01F183BCBE52}" destId="{A631A140-FA5A-461C-817F-0413F032C553}" srcOrd="10" destOrd="0" presId="urn:microsoft.com/office/officeart/2009/3/layout/CircleRelationship"/>
    <dgm:cxn modelId="{B209FD7E-27BD-4807-8757-147A1CBE6D8B}" type="presParOf" srcId="{A631A140-FA5A-461C-817F-0413F032C553}" destId="{6C1FD411-442A-4C60-85B4-5339E839FADD}" srcOrd="0" destOrd="0" presId="urn:microsoft.com/office/officeart/2009/3/layout/CircleRelationship"/>
    <dgm:cxn modelId="{CD05065D-2FB7-4B75-AAA8-8D6BA8CC9813}" type="presParOf" srcId="{BA18E646-FBA6-4525-BEC8-01F183BCBE52}" destId="{4E2AA9F9-75A4-4A8E-B9A2-D9C394A98CDA}" srcOrd="11" destOrd="0" presId="urn:microsoft.com/office/officeart/2009/3/layout/CircleRelationship"/>
    <dgm:cxn modelId="{89367120-57D3-4A39-8770-8A8A3E52688B}" type="presParOf" srcId="{4E2AA9F9-75A4-4A8E-B9A2-D9C394A98CDA}" destId="{88888065-16CF-46D1-AC0C-F1567857C2C5}" srcOrd="0" destOrd="0" presId="urn:microsoft.com/office/officeart/2009/3/layout/CircleRelationship"/>
    <dgm:cxn modelId="{135000C7-C4CC-4814-9C8D-E05CDDC1DB77}" type="presParOf" srcId="{BA18E646-FBA6-4525-BEC8-01F183BCBE52}" destId="{9211F6D8-305B-4EA7-9838-ADD08D03CFCB}" srcOrd="12" destOrd="0" presId="urn:microsoft.com/office/officeart/2009/3/layout/CircleRelationship"/>
    <dgm:cxn modelId="{B30C2CB3-531A-4E6D-8760-93A3AB4D3A1C}" type="presParOf" srcId="{9211F6D8-305B-4EA7-9838-ADD08D03CFCB}" destId="{4B093D4D-4BF4-477A-83C9-228E6C22ECEA}" srcOrd="0" destOrd="0" presId="urn:microsoft.com/office/officeart/2009/3/layout/CircleRelationship"/>
    <dgm:cxn modelId="{0D672345-2DB9-49D6-87CB-C5B0798EC3A6}" type="presParOf" srcId="{BA18E646-FBA6-4525-BEC8-01F183BCBE52}" destId="{86527BD5-7980-45F7-8EA1-1871FB9C84A2}" srcOrd="13" destOrd="0" presId="urn:microsoft.com/office/officeart/2009/3/layout/CircleRelationship"/>
    <dgm:cxn modelId="{7A08569C-99E5-4804-940A-B25392EA40D5}" type="presParOf" srcId="{BA18E646-FBA6-4525-BEC8-01F183BCBE52}" destId="{334F5DBA-F517-41A9-AE54-C8CC68C54DD3}" srcOrd="14" destOrd="0" presId="urn:microsoft.com/office/officeart/2009/3/layout/CircleRelationship"/>
    <dgm:cxn modelId="{DD2B26A0-DC51-42D4-AA9D-27419E606CDD}" type="presParOf" srcId="{334F5DBA-F517-41A9-AE54-C8CC68C54DD3}" destId="{01943571-2A09-421B-BC6D-0227FD56E677}" srcOrd="0" destOrd="0" presId="urn:microsoft.com/office/officeart/2009/3/layout/CircleRelationship"/>
    <dgm:cxn modelId="{12D11CE3-2F84-4C90-B4F0-4CC64D0A11DF}" type="presParOf" srcId="{BA18E646-FBA6-4525-BEC8-01F183BCBE52}" destId="{B4A1D5BD-C02D-4653-B1D5-98FA66402015}" srcOrd="15" destOrd="0" presId="urn:microsoft.com/office/officeart/2009/3/layout/CircleRelationship"/>
    <dgm:cxn modelId="{6BDD0723-6530-4B60-9914-2132B5CA6828}" type="presParOf" srcId="{BA18E646-FBA6-4525-BEC8-01F183BCBE52}" destId="{77F60ACD-DE3C-4107-831C-A783724A411C}" srcOrd="16" destOrd="0" presId="urn:microsoft.com/office/officeart/2009/3/layout/CircleRelationship"/>
    <dgm:cxn modelId="{72018EBE-A749-4766-BA7B-9A5A4D60D88D}" type="presParOf" srcId="{77F60ACD-DE3C-4107-831C-A783724A411C}" destId="{173DDF33-3DB1-4A32-B020-5B6C1C1B7BF6}" srcOrd="0" destOrd="0" presId="urn:microsoft.com/office/officeart/2009/3/layout/CircleRelationship"/>
    <dgm:cxn modelId="{61D9ECF5-4F62-4D7D-9DFB-4962CC6F104D}" type="presParOf" srcId="{BA18E646-FBA6-4525-BEC8-01F183BCBE52}" destId="{F7C6FEE3-6AAA-4EB6-89F8-F14392F30762}" srcOrd="17" destOrd="0" presId="urn:microsoft.com/office/officeart/2009/3/layout/CircleRelationship"/>
    <dgm:cxn modelId="{57B66D9B-B6B8-4CCF-ABDA-1936CF17D94B}" type="presParOf" srcId="{BA18E646-FBA6-4525-BEC8-01F183BCBE52}" destId="{FB995B09-D9AB-4D2B-9EEC-9D8BCC5BE3BB}" srcOrd="18" destOrd="0" presId="urn:microsoft.com/office/officeart/2009/3/layout/CircleRelationship"/>
    <dgm:cxn modelId="{51A04A0A-2F26-451F-BD4D-7EF92F753AED}" type="presParOf" srcId="{FB995B09-D9AB-4D2B-9EEC-9D8BCC5BE3BB}" destId="{69DCA8C5-2A43-427D-9D0F-134E99B82656}" srcOrd="0" destOrd="0" presId="urn:microsoft.com/office/officeart/2009/3/layout/CircleRelationship"/>
    <dgm:cxn modelId="{90D7AF1F-003F-470A-B3F1-8D4654B1DEDB}" type="presParOf" srcId="{BA18E646-FBA6-4525-BEC8-01F183BCBE52}" destId="{BA30EA04-7C56-42C9-AA6D-79E18B68D770}" srcOrd="19" destOrd="0" presId="urn:microsoft.com/office/officeart/2009/3/layout/CircleRelationship"/>
    <dgm:cxn modelId="{ECF2AFD4-40F3-4A4E-85F3-76A160DD80ED}" type="presParOf" srcId="{BA30EA04-7C56-42C9-AA6D-79E18B68D770}" destId="{9F62A2F5-4E0A-4084-B4F4-914875C0CD76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1EC9C9-A2ED-4F3A-A196-BDD541F3BDCA}" type="doc">
      <dgm:prSet loTypeId="urn:microsoft.com/office/officeart/2005/8/layout/defaul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de-DE"/>
        </a:p>
      </dgm:t>
    </dgm:pt>
    <dgm:pt modelId="{C475C7F7-EEF8-45D1-946A-1E24B31B655C}">
      <dgm:prSet phldrT="[Text]"/>
      <dgm:spPr/>
      <dgm:t>
        <a:bodyPr/>
        <a:lstStyle/>
        <a:p>
          <a:r>
            <a:rPr lang="de-DE" smtClean="0"/>
            <a:t>Kommune als Motor</a:t>
          </a:r>
          <a:endParaRPr lang="de-DE" dirty="0"/>
        </a:p>
      </dgm:t>
    </dgm:pt>
    <dgm:pt modelId="{7DB57609-B288-4F83-A581-17444B6BDF87}" type="parTrans" cxnId="{5598F6CB-65E0-480C-A51D-BF4BE25BAF34}">
      <dgm:prSet/>
      <dgm:spPr/>
      <dgm:t>
        <a:bodyPr/>
        <a:lstStyle/>
        <a:p>
          <a:endParaRPr lang="de-DE"/>
        </a:p>
      </dgm:t>
    </dgm:pt>
    <dgm:pt modelId="{EF4BEC28-7789-4587-AC89-4E327F15EDD6}" type="sibTrans" cxnId="{5598F6CB-65E0-480C-A51D-BF4BE25BAF34}">
      <dgm:prSet/>
      <dgm:spPr/>
      <dgm:t>
        <a:bodyPr/>
        <a:lstStyle/>
        <a:p>
          <a:endParaRPr lang="de-DE"/>
        </a:p>
      </dgm:t>
    </dgm:pt>
    <dgm:pt modelId="{BC8F0479-CC7B-4A97-B775-F74762D54CA2}">
      <dgm:prSet phldrT="[Text]"/>
      <dgm:spPr/>
      <dgm:t>
        <a:bodyPr/>
        <a:lstStyle/>
        <a:p>
          <a:r>
            <a:rPr lang="de-DE" dirty="0" smtClean="0"/>
            <a:t>Lenkung der Strategie durch Ministerium + Kommunale Verbände</a:t>
          </a:r>
          <a:endParaRPr lang="de-DE" dirty="0"/>
        </a:p>
      </dgm:t>
    </dgm:pt>
    <dgm:pt modelId="{3680BFF4-BBF3-4B92-AD23-DE43AFBC6C85}" type="parTrans" cxnId="{7B6CBA44-1825-4241-B06E-A8CE1957B32B}">
      <dgm:prSet/>
      <dgm:spPr/>
      <dgm:t>
        <a:bodyPr/>
        <a:lstStyle/>
        <a:p>
          <a:endParaRPr lang="de-DE"/>
        </a:p>
      </dgm:t>
    </dgm:pt>
    <dgm:pt modelId="{47F38884-133B-4BC4-87E3-2C3D41DABC7F}" type="sibTrans" cxnId="{7B6CBA44-1825-4241-B06E-A8CE1957B32B}">
      <dgm:prSet/>
      <dgm:spPr/>
      <dgm:t>
        <a:bodyPr/>
        <a:lstStyle/>
        <a:p>
          <a:endParaRPr lang="de-DE"/>
        </a:p>
      </dgm:t>
    </dgm:pt>
    <dgm:pt modelId="{1F535411-E4E5-4F81-9EBE-A8FF724E12DE}">
      <dgm:prSet phldrT="[Text]"/>
      <dgm:spPr/>
      <dgm:t>
        <a:bodyPr/>
        <a:lstStyle/>
        <a:p>
          <a:r>
            <a:rPr lang="de-DE" dirty="0" smtClean="0"/>
            <a:t>Beteiligungsorientierte Strategieentwicklung</a:t>
          </a:r>
          <a:endParaRPr lang="de-DE" dirty="0"/>
        </a:p>
      </dgm:t>
    </dgm:pt>
    <dgm:pt modelId="{14840FA4-077A-4BD7-8229-B79FCC382A5A}" type="parTrans" cxnId="{0AC9043D-3DAD-4E59-9B22-1EC50F2D56F1}">
      <dgm:prSet/>
      <dgm:spPr/>
      <dgm:t>
        <a:bodyPr/>
        <a:lstStyle/>
        <a:p>
          <a:endParaRPr lang="de-DE"/>
        </a:p>
      </dgm:t>
    </dgm:pt>
    <dgm:pt modelId="{140EC99E-68F7-4706-8E20-EA62E2C49B2E}" type="sibTrans" cxnId="{0AC9043D-3DAD-4E59-9B22-1EC50F2D56F1}">
      <dgm:prSet/>
      <dgm:spPr/>
      <dgm:t>
        <a:bodyPr/>
        <a:lstStyle/>
        <a:p>
          <a:endParaRPr lang="de-DE"/>
        </a:p>
      </dgm:t>
    </dgm:pt>
    <dgm:pt modelId="{8100E5EE-C96D-40C7-A413-661AFD61DF1B}">
      <dgm:prSet phldrT="[Text]"/>
      <dgm:spPr/>
      <dgm:t>
        <a:bodyPr/>
        <a:lstStyle/>
        <a:p>
          <a:r>
            <a:rPr lang="de-DE" dirty="0" smtClean="0"/>
            <a:t>Hand in Hand mit vielfältigen Partnern </a:t>
          </a:r>
          <a:endParaRPr lang="de-DE" dirty="0"/>
        </a:p>
      </dgm:t>
    </dgm:pt>
    <dgm:pt modelId="{55CEFDE8-FA8F-4770-950F-39ADF81D6FBF}" type="parTrans" cxnId="{73C3CE23-C904-403C-B3FC-CA1602583638}">
      <dgm:prSet/>
      <dgm:spPr/>
      <dgm:t>
        <a:bodyPr/>
        <a:lstStyle/>
        <a:p>
          <a:endParaRPr lang="de-DE"/>
        </a:p>
      </dgm:t>
    </dgm:pt>
    <dgm:pt modelId="{2A1D0BA1-CAD1-46A1-9F59-A781D3C00235}" type="sibTrans" cxnId="{73C3CE23-C904-403C-B3FC-CA1602583638}">
      <dgm:prSet/>
      <dgm:spPr/>
      <dgm:t>
        <a:bodyPr/>
        <a:lstStyle/>
        <a:p>
          <a:endParaRPr lang="de-DE"/>
        </a:p>
      </dgm:t>
    </dgm:pt>
    <dgm:pt modelId="{F8D25B87-83E1-4F8E-A069-E9A95E8C32FC}">
      <dgm:prSet phldrT="[Text]"/>
      <dgm:spPr/>
      <dgm:t>
        <a:bodyPr/>
        <a:lstStyle/>
        <a:p>
          <a:r>
            <a:rPr lang="de-DE" dirty="0" err="1" smtClean="0"/>
            <a:t>Bottom-Up</a:t>
          </a:r>
          <a:endParaRPr lang="de-DE" dirty="0"/>
        </a:p>
      </dgm:t>
    </dgm:pt>
    <dgm:pt modelId="{C847A1DF-B0B9-42F8-93D0-749B0F3A4EC9}" type="parTrans" cxnId="{B7DCF7E0-9F76-4D01-90B0-A39C899FD806}">
      <dgm:prSet/>
      <dgm:spPr/>
      <dgm:t>
        <a:bodyPr/>
        <a:lstStyle/>
        <a:p>
          <a:endParaRPr lang="de-DE"/>
        </a:p>
      </dgm:t>
    </dgm:pt>
    <dgm:pt modelId="{E27B415F-F756-4673-98D4-110ED9C47C6C}" type="sibTrans" cxnId="{B7DCF7E0-9F76-4D01-90B0-A39C899FD806}">
      <dgm:prSet/>
      <dgm:spPr/>
      <dgm:t>
        <a:bodyPr/>
        <a:lstStyle/>
        <a:p>
          <a:endParaRPr lang="de-DE"/>
        </a:p>
      </dgm:t>
    </dgm:pt>
    <dgm:pt modelId="{F26193A2-BE7D-4715-AF3F-F872FBBE0E95}">
      <dgm:prSet/>
      <dgm:spPr/>
      <dgm:t>
        <a:bodyPr/>
        <a:lstStyle/>
        <a:p>
          <a:r>
            <a:rPr lang="de-DE" smtClean="0"/>
            <a:t>Offener Ansatz</a:t>
          </a:r>
          <a:endParaRPr lang="de-DE" dirty="0"/>
        </a:p>
      </dgm:t>
    </dgm:pt>
    <dgm:pt modelId="{2856AA77-5936-4D7E-A9EC-C1389D217028}" type="parTrans" cxnId="{EEF3A314-3175-454A-A409-B23E9F594355}">
      <dgm:prSet/>
      <dgm:spPr/>
      <dgm:t>
        <a:bodyPr/>
        <a:lstStyle/>
        <a:p>
          <a:endParaRPr lang="de-DE"/>
        </a:p>
      </dgm:t>
    </dgm:pt>
    <dgm:pt modelId="{84801F68-0C32-4C56-8D72-4368756E7B8B}" type="sibTrans" cxnId="{EEF3A314-3175-454A-A409-B23E9F594355}">
      <dgm:prSet/>
      <dgm:spPr/>
      <dgm:t>
        <a:bodyPr/>
        <a:lstStyle/>
        <a:p>
          <a:endParaRPr lang="de-DE"/>
        </a:p>
      </dgm:t>
    </dgm:pt>
    <dgm:pt modelId="{F0AD82D8-B9F0-4430-9A65-405D2290F158}">
      <dgm:prSet/>
      <dgm:spPr/>
      <dgm:t>
        <a:bodyPr/>
        <a:lstStyle/>
        <a:p>
          <a:r>
            <a:rPr lang="de-DE" smtClean="0"/>
            <a:t>Alters- und generationengerechte Quartiersentwicklung</a:t>
          </a:r>
          <a:endParaRPr lang="de-DE" dirty="0"/>
        </a:p>
      </dgm:t>
    </dgm:pt>
    <dgm:pt modelId="{D899DB00-1E76-4590-8AA9-C9676FF233FD}" type="parTrans" cxnId="{2EC29516-23A9-4E66-99C9-326CB6E01010}">
      <dgm:prSet/>
      <dgm:spPr/>
      <dgm:t>
        <a:bodyPr/>
        <a:lstStyle/>
        <a:p>
          <a:endParaRPr lang="de-DE"/>
        </a:p>
      </dgm:t>
    </dgm:pt>
    <dgm:pt modelId="{96ED8AD0-718B-4117-A494-DC99F74A4846}" type="sibTrans" cxnId="{2EC29516-23A9-4E66-99C9-326CB6E01010}">
      <dgm:prSet/>
      <dgm:spPr/>
      <dgm:t>
        <a:bodyPr/>
        <a:lstStyle/>
        <a:p>
          <a:endParaRPr lang="de-DE"/>
        </a:p>
      </dgm:t>
    </dgm:pt>
    <dgm:pt modelId="{FC11C4FA-F914-403B-A3D4-030C74FF4A25}">
      <dgm:prSet/>
      <dgm:spPr/>
      <dgm:t>
        <a:bodyPr/>
        <a:lstStyle/>
        <a:p>
          <a:r>
            <a:rPr lang="de-DE" dirty="0" smtClean="0"/>
            <a:t>Beteiligung vor Ort fördern, partizipativ </a:t>
          </a:r>
          <a:endParaRPr lang="de-DE" dirty="0"/>
        </a:p>
      </dgm:t>
    </dgm:pt>
    <dgm:pt modelId="{1230F9C9-A5FB-4F54-AE5A-66D8E5756870}" type="parTrans" cxnId="{6173CD55-D405-4E3E-B71B-F124EB1B0D6D}">
      <dgm:prSet/>
      <dgm:spPr/>
      <dgm:t>
        <a:bodyPr/>
        <a:lstStyle/>
        <a:p>
          <a:endParaRPr lang="de-DE"/>
        </a:p>
      </dgm:t>
    </dgm:pt>
    <dgm:pt modelId="{301CC28B-5D70-4151-A96C-13A95E529E93}" type="sibTrans" cxnId="{6173CD55-D405-4E3E-B71B-F124EB1B0D6D}">
      <dgm:prSet/>
      <dgm:spPr/>
      <dgm:t>
        <a:bodyPr/>
        <a:lstStyle/>
        <a:p>
          <a:endParaRPr lang="de-DE"/>
        </a:p>
      </dgm:t>
    </dgm:pt>
    <dgm:pt modelId="{3E3A692A-0FAE-4B2D-96D6-BF545D78C1ED}">
      <dgm:prSet/>
      <dgm:spPr/>
      <dgm:t>
        <a:bodyPr/>
        <a:lstStyle/>
        <a:p>
          <a:r>
            <a:rPr lang="de-DE" dirty="0" smtClean="0"/>
            <a:t>Keine Förderung von Investitionen und Personalstellen </a:t>
          </a:r>
          <a:endParaRPr lang="de-DE" dirty="0"/>
        </a:p>
      </dgm:t>
    </dgm:pt>
    <dgm:pt modelId="{0D2BC5CE-89AD-4844-BED7-7D733DC805AD}" type="parTrans" cxnId="{EE32B645-F2E4-47FB-A3EF-C93E5B03D3BE}">
      <dgm:prSet/>
      <dgm:spPr/>
      <dgm:t>
        <a:bodyPr/>
        <a:lstStyle/>
        <a:p>
          <a:endParaRPr lang="de-DE"/>
        </a:p>
      </dgm:t>
    </dgm:pt>
    <dgm:pt modelId="{C0984715-2924-4220-9B81-877664AC9BFF}" type="sibTrans" cxnId="{EE32B645-F2E4-47FB-A3EF-C93E5B03D3BE}">
      <dgm:prSet/>
      <dgm:spPr/>
      <dgm:t>
        <a:bodyPr/>
        <a:lstStyle/>
        <a:p>
          <a:endParaRPr lang="de-DE"/>
        </a:p>
      </dgm:t>
    </dgm:pt>
    <dgm:pt modelId="{BE16C539-0A8B-4CAF-B33A-45BD61E397E5}">
      <dgm:prSet/>
      <dgm:spPr/>
      <dgm:t>
        <a:bodyPr/>
        <a:lstStyle/>
        <a:p>
          <a:r>
            <a:rPr lang="de-DE" smtClean="0"/>
            <a:t>Trennung von Beratung und Förderung</a:t>
          </a:r>
          <a:endParaRPr lang="de-DE" dirty="0"/>
        </a:p>
      </dgm:t>
    </dgm:pt>
    <dgm:pt modelId="{A9C97688-69FE-4F8F-B4A9-8324A64BAE4D}" type="parTrans" cxnId="{BBF617B6-8D28-46A7-83E3-927360B7B097}">
      <dgm:prSet/>
      <dgm:spPr/>
      <dgm:t>
        <a:bodyPr/>
        <a:lstStyle/>
        <a:p>
          <a:endParaRPr lang="de-DE"/>
        </a:p>
      </dgm:t>
    </dgm:pt>
    <dgm:pt modelId="{510060C6-949B-41DE-A514-460C65EB74A5}" type="sibTrans" cxnId="{BBF617B6-8D28-46A7-83E3-927360B7B097}">
      <dgm:prSet/>
      <dgm:spPr/>
      <dgm:t>
        <a:bodyPr/>
        <a:lstStyle/>
        <a:p>
          <a:endParaRPr lang="de-DE"/>
        </a:p>
      </dgm:t>
    </dgm:pt>
    <dgm:pt modelId="{072B07D1-F946-4748-956E-7AA9C0D2268F}">
      <dgm:prSet/>
      <dgm:spPr/>
      <dgm:t>
        <a:bodyPr/>
        <a:lstStyle/>
        <a:p>
          <a:r>
            <a:rPr lang="de-DE" smtClean="0"/>
            <a:t>Zentrale Anlaufstelle     --&gt; GKZ.QE</a:t>
          </a:r>
          <a:endParaRPr lang="de-DE" dirty="0"/>
        </a:p>
      </dgm:t>
    </dgm:pt>
    <dgm:pt modelId="{C3399582-51AC-43E7-9C7D-97D15C8C7B46}" type="parTrans" cxnId="{E382311B-DCC7-4CF1-B286-D87B6A2DE250}">
      <dgm:prSet/>
      <dgm:spPr/>
      <dgm:t>
        <a:bodyPr/>
        <a:lstStyle/>
        <a:p>
          <a:endParaRPr lang="de-DE"/>
        </a:p>
      </dgm:t>
    </dgm:pt>
    <dgm:pt modelId="{48FE073D-BF9A-419C-971F-B47095E12A20}" type="sibTrans" cxnId="{E382311B-DCC7-4CF1-B286-D87B6A2DE250}">
      <dgm:prSet/>
      <dgm:spPr/>
      <dgm:t>
        <a:bodyPr/>
        <a:lstStyle/>
        <a:p>
          <a:endParaRPr lang="de-DE"/>
        </a:p>
      </dgm:t>
    </dgm:pt>
    <dgm:pt modelId="{630C2106-6368-4E09-9337-51B7347871A9}">
      <dgm:prSet/>
      <dgm:spPr/>
      <dgm:t>
        <a:bodyPr/>
        <a:lstStyle/>
        <a:p>
          <a:r>
            <a:rPr lang="de-DE" smtClean="0"/>
            <a:t>...</a:t>
          </a:r>
          <a:endParaRPr lang="de-DE" dirty="0"/>
        </a:p>
      </dgm:t>
    </dgm:pt>
    <dgm:pt modelId="{FE2F18C9-F0A2-4C9A-8FF9-E181FA000AAA}" type="parTrans" cxnId="{1064F484-9E98-4B28-8384-8F291526A3F5}">
      <dgm:prSet/>
      <dgm:spPr/>
      <dgm:t>
        <a:bodyPr/>
        <a:lstStyle/>
        <a:p>
          <a:endParaRPr lang="de-DE"/>
        </a:p>
      </dgm:t>
    </dgm:pt>
    <dgm:pt modelId="{88501A6F-6B39-439D-A642-2A7859574E7A}" type="sibTrans" cxnId="{1064F484-9E98-4B28-8384-8F291526A3F5}">
      <dgm:prSet/>
      <dgm:spPr/>
      <dgm:t>
        <a:bodyPr/>
        <a:lstStyle/>
        <a:p>
          <a:endParaRPr lang="de-DE"/>
        </a:p>
      </dgm:t>
    </dgm:pt>
    <dgm:pt modelId="{72E65CFD-4DFE-4F2F-9DFA-E11191C3E075}" type="pres">
      <dgm:prSet presAssocID="{021EC9C9-A2ED-4F3A-A196-BDD541F3BD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78A6F3F-F24F-4933-B046-FA59D27AA455}" type="pres">
      <dgm:prSet presAssocID="{C475C7F7-EEF8-45D1-946A-1E24B31B655C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50FB2C-E34B-4E9C-A206-D71A8AA07DEF}" type="pres">
      <dgm:prSet presAssocID="{EF4BEC28-7789-4587-AC89-4E327F15EDD6}" presName="sibTrans" presStyleCnt="0"/>
      <dgm:spPr/>
      <dgm:t>
        <a:bodyPr/>
        <a:lstStyle/>
        <a:p>
          <a:endParaRPr lang="de-DE"/>
        </a:p>
      </dgm:t>
    </dgm:pt>
    <dgm:pt modelId="{3B6D0742-0EB6-4B58-BD98-47484AD1FCC9}" type="pres">
      <dgm:prSet presAssocID="{BC8F0479-CC7B-4A97-B775-F74762D54CA2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FED487-3D37-4D35-ACC3-521BF50A7E1D}" type="pres">
      <dgm:prSet presAssocID="{47F38884-133B-4BC4-87E3-2C3D41DABC7F}" presName="sibTrans" presStyleCnt="0"/>
      <dgm:spPr/>
      <dgm:t>
        <a:bodyPr/>
        <a:lstStyle/>
        <a:p>
          <a:endParaRPr lang="de-DE"/>
        </a:p>
      </dgm:t>
    </dgm:pt>
    <dgm:pt modelId="{644D91E6-4D7A-4856-BA0B-2E41561BAF99}" type="pres">
      <dgm:prSet presAssocID="{1F535411-E4E5-4F81-9EBE-A8FF724E12DE}" presName="node" presStyleLbl="node1" presStyleIdx="2" presStyleCnt="12" custLinFactNeighborY="-46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99C4D3-E368-4581-92BB-6C45E6FBE83B}" type="pres">
      <dgm:prSet presAssocID="{140EC99E-68F7-4706-8E20-EA62E2C49B2E}" presName="sibTrans" presStyleCnt="0"/>
      <dgm:spPr/>
      <dgm:t>
        <a:bodyPr/>
        <a:lstStyle/>
        <a:p>
          <a:endParaRPr lang="de-DE"/>
        </a:p>
      </dgm:t>
    </dgm:pt>
    <dgm:pt modelId="{03FE8C97-0B74-47F3-ACA3-F79CEA838008}" type="pres">
      <dgm:prSet presAssocID="{8100E5EE-C96D-40C7-A413-661AFD61DF1B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A1EFB0-7DE7-4387-922D-6A5F4442817C}" type="pres">
      <dgm:prSet presAssocID="{2A1D0BA1-CAD1-46A1-9F59-A781D3C00235}" presName="sibTrans" presStyleCnt="0"/>
      <dgm:spPr/>
      <dgm:t>
        <a:bodyPr/>
        <a:lstStyle/>
        <a:p>
          <a:endParaRPr lang="de-DE"/>
        </a:p>
      </dgm:t>
    </dgm:pt>
    <dgm:pt modelId="{E18922A1-6C7A-41FE-BE1B-6F461C44CC56}" type="pres">
      <dgm:prSet presAssocID="{F8D25B87-83E1-4F8E-A069-E9A95E8C32FC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9652A4-5E8A-4E88-9F51-51BE5238C224}" type="pres">
      <dgm:prSet presAssocID="{E27B415F-F756-4673-98D4-110ED9C47C6C}" presName="sibTrans" presStyleCnt="0"/>
      <dgm:spPr/>
      <dgm:t>
        <a:bodyPr/>
        <a:lstStyle/>
        <a:p>
          <a:endParaRPr lang="de-DE"/>
        </a:p>
      </dgm:t>
    </dgm:pt>
    <dgm:pt modelId="{11C18DD4-0903-4521-B299-E2228BA737F2}" type="pres">
      <dgm:prSet presAssocID="{F26193A2-BE7D-4715-AF3F-F872FBBE0E95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31B5995-3121-495D-8DC6-4A075DF671AA}" type="pres">
      <dgm:prSet presAssocID="{84801F68-0C32-4C56-8D72-4368756E7B8B}" presName="sibTrans" presStyleCnt="0"/>
      <dgm:spPr/>
      <dgm:t>
        <a:bodyPr/>
        <a:lstStyle/>
        <a:p>
          <a:endParaRPr lang="de-DE"/>
        </a:p>
      </dgm:t>
    </dgm:pt>
    <dgm:pt modelId="{A281C2BE-2B7D-4389-A62D-1013775C32E4}" type="pres">
      <dgm:prSet presAssocID="{F0AD82D8-B9F0-4430-9A65-405D2290F158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E9333A-FE55-4FA0-9A80-B7FB1134D93D}" type="pres">
      <dgm:prSet presAssocID="{96ED8AD0-718B-4117-A494-DC99F74A4846}" presName="sibTrans" presStyleCnt="0"/>
      <dgm:spPr/>
      <dgm:t>
        <a:bodyPr/>
        <a:lstStyle/>
        <a:p>
          <a:endParaRPr lang="de-DE"/>
        </a:p>
      </dgm:t>
    </dgm:pt>
    <dgm:pt modelId="{C7E8FECA-E2DD-4852-A3B7-D1987A4598F0}" type="pres">
      <dgm:prSet presAssocID="{FC11C4FA-F914-403B-A3D4-030C74FF4A25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B17076-2C91-4648-8D46-70B876F0728E}" type="pres">
      <dgm:prSet presAssocID="{301CC28B-5D70-4151-A96C-13A95E529E93}" presName="sibTrans" presStyleCnt="0"/>
      <dgm:spPr/>
      <dgm:t>
        <a:bodyPr/>
        <a:lstStyle/>
        <a:p>
          <a:endParaRPr lang="de-DE"/>
        </a:p>
      </dgm:t>
    </dgm:pt>
    <dgm:pt modelId="{E15DFDEC-8EAF-4442-AB9F-B3D29D8112E3}" type="pres">
      <dgm:prSet presAssocID="{3E3A692A-0FAE-4B2D-96D6-BF545D78C1ED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57479E-2B28-45E5-BBBE-F75D6B3B4F38}" type="pres">
      <dgm:prSet presAssocID="{C0984715-2924-4220-9B81-877664AC9BFF}" presName="sibTrans" presStyleCnt="0"/>
      <dgm:spPr/>
      <dgm:t>
        <a:bodyPr/>
        <a:lstStyle/>
        <a:p>
          <a:endParaRPr lang="de-DE"/>
        </a:p>
      </dgm:t>
    </dgm:pt>
    <dgm:pt modelId="{586BB28E-7132-4CAD-BF8D-3F9D01B7EDAE}" type="pres">
      <dgm:prSet presAssocID="{BE16C539-0A8B-4CAF-B33A-45BD61E397E5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B252CC-CD3B-402D-899F-26D5AF9ECA0C}" type="pres">
      <dgm:prSet presAssocID="{510060C6-949B-41DE-A514-460C65EB74A5}" presName="sibTrans" presStyleCnt="0"/>
      <dgm:spPr/>
      <dgm:t>
        <a:bodyPr/>
        <a:lstStyle/>
        <a:p>
          <a:endParaRPr lang="de-DE"/>
        </a:p>
      </dgm:t>
    </dgm:pt>
    <dgm:pt modelId="{05C1D497-28CD-47DE-8E3E-0CD192630A08}" type="pres">
      <dgm:prSet presAssocID="{072B07D1-F946-4748-956E-7AA9C0D2268F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446F35-B826-45E8-B204-553BF794F3EA}" type="pres">
      <dgm:prSet presAssocID="{48FE073D-BF9A-419C-971F-B47095E12A20}" presName="sibTrans" presStyleCnt="0"/>
      <dgm:spPr/>
      <dgm:t>
        <a:bodyPr/>
        <a:lstStyle/>
        <a:p>
          <a:endParaRPr lang="de-DE"/>
        </a:p>
      </dgm:t>
    </dgm:pt>
    <dgm:pt modelId="{1E0D3A0F-65E4-4CB6-97C2-7B006CC0CB2F}" type="pres">
      <dgm:prSet presAssocID="{630C2106-6368-4E09-9337-51B7347871A9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872F2B0-0D37-459B-AA4F-1BCB51270470}" type="presOf" srcId="{3E3A692A-0FAE-4B2D-96D6-BF545D78C1ED}" destId="{E15DFDEC-8EAF-4442-AB9F-B3D29D8112E3}" srcOrd="0" destOrd="0" presId="urn:microsoft.com/office/officeart/2005/8/layout/default"/>
    <dgm:cxn modelId="{6446F2D4-8747-4866-A2B4-B7C470B3E791}" type="presOf" srcId="{8100E5EE-C96D-40C7-A413-661AFD61DF1B}" destId="{03FE8C97-0B74-47F3-ACA3-F79CEA838008}" srcOrd="0" destOrd="0" presId="urn:microsoft.com/office/officeart/2005/8/layout/default"/>
    <dgm:cxn modelId="{EAD611C1-58DD-4998-B231-EF920A0BFD0D}" type="presOf" srcId="{630C2106-6368-4E09-9337-51B7347871A9}" destId="{1E0D3A0F-65E4-4CB6-97C2-7B006CC0CB2F}" srcOrd="0" destOrd="0" presId="urn:microsoft.com/office/officeart/2005/8/layout/default"/>
    <dgm:cxn modelId="{61B09C4B-F9C2-47BB-9034-2FB5375BD5C9}" type="presOf" srcId="{F0AD82D8-B9F0-4430-9A65-405D2290F158}" destId="{A281C2BE-2B7D-4389-A62D-1013775C32E4}" srcOrd="0" destOrd="0" presId="urn:microsoft.com/office/officeart/2005/8/layout/default"/>
    <dgm:cxn modelId="{8937FF29-F6BA-42F3-B66C-B056C9864974}" type="presOf" srcId="{BE16C539-0A8B-4CAF-B33A-45BD61E397E5}" destId="{586BB28E-7132-4CAD-BF8D-3F9D01B7EDAE}" srcOrd="0" destOrd="0" presId="urn:microsoft.com/office/officeart/2005/8/layout/default"/>
    <dgm:cxn modelId="{B55913E1-B70B-4F4E-A91F-0159CE29C369}" type="presOf" srcId="{F26193A2-BE7D-4715-AF3F-F872FBBE0E95}" destId="{11C18DD4-0903-4521-B299-E2228BA737F2}" srcOrd="0" destOrd="0" presId="urn:microsoft.com/office/officeart/2005/8/layout/default"/>
    <dgm:cxn modelId="{2EC29516-23A9-4E66-99C9-326CB6E01010}" srcId="{021EC9C9-A2ED-4F3A-A196-BDD541F3BDCA}" destId="{F0AD82D8-B9F0-4430-9A65-405D2290F158}" srcOrd="6" destOrd="0" parTransId="{D899DB00-1E76-4590-8AA9-C9676FF233FD}" sibTransId="{96ED8AD0-718B-4117-A494-DC99F74A4846}"/>
    <dgm:cxn modelId="{73C3CE23-C904-403C-B3FC-CA1602583638}" srcId="{021EC9C9-A2ED-4F3A-A196-BDD541F3BDCA}" destId="{8100E5EE-C96D-40C7-A413-661AFD61DF1B}" srcOrd="3" destOrd="0" parTransId="{55CEFDE8-FA8F-4770-950F-39ADF81D6FBF}" sibTransId="{2A1D0BA1-CAD1-46A1-9F59-A781D3C00235}"/>
    <dgm:cxn modelId="{6173CD55-D405-4E3E-B71B-F124EB1B0D6D}" srcId="{021EC9C9-A2ED-4F3A-A196-BDD541F3BDCA}" destId="{FC11C4FA-F914-403B-A3D4-030C74FF4A25}" srcOrd="7" destOrd="0" parTransId="{1230F9C9-A5FB-4F54-AE5A-66D8E5756870}" sibTransId="{301CC28B-5D70-4151-A96C-13A95E529E93}"/>
    <dgm:cxn modelId="{E0AFBCA1-B4A9-4A86-8880-EA3AA0AD3D4C}" type="presOf" srcId="{FC11C4FA-F914-403B-A3D4-030C74FF4A25}" destId="{C7E8FECA-E2DD-4852-A3B7-D1987A4598F0}" srcOrd="0" destOrd="0" presId="urn:microsoft.com/office/officeart/2005/8/layout/default"/>
    <dgm:cxn modelId="{B7DCF7E0-9F76-4D01-90B0-A39C899FD806}" srcId="{021EC9C9-A2ED-4F3A-A196-BDD541F3BDCA}" destId="{F8D25B87-83E1-4F8E-A069-E9A95E8C32FC}" srcOrd="4" destOrd="0" parTransId="{C847A1DF-B0B9-42F8-93D0-749B0F3A4EC9}" sibTransId="{E27B415F-F756-4673-98D4-110ED9C47C6C}"/>
    <dgm:cxn modelId="{ABB50A51-D2DF-424C-97FC-EE1F0EFAD5F5}" type="presOf" srcId="{072B07D1-F946-4748-956E-7AA9C0D2268F}" destId="{05C1D497-28CD-47DE-8E3E-0CD192630A08}" srcOrd="0" destOrd="0" presId="urn:microsoft.com/office/officeart/2005/8/layout/default"/>
    <dgm:cxn modelId="{B5F1783C-6D2C-4A53-810F-4A668B73D90D}" type="presOf" srcId="{F8D25B87-83E1-4F8E-A069-E9A95E8C32FC}" destId="{E18922A1-6C7A-41FE-BE1B-6F461C44CC56}" srcOrd="0" destOrd="0" presId="urn:microsoft.com/office/officeart/2005/8/layout/default"/>
    <dgm:cxn modelId="{065672D9-77B9-4536-8813-4B3124748C95}" type="presOf" srcId="{1F535411-E4E5-4F81-9EBE-A8FF724E12DE}" destId="{644D91E6-4D7A-4856-BA0B-2E41561BAF99}" srcOrd="0" destOrd="0" presId="urn:microsoft.com/office/officeart/2005/8/layout/default"/>
    <dgm:cxn modelId="{7B6CBA44-1825-4241-B06E-A8CE1957B32B}" srcId="{021EC9C9-A2ED-4F3A-A196-BDD541F3BDCA}" destId="{BC8F0479-CC7B-4A97-B775-F74762D54CA2}" srcOrd="1" destOrd="0" parTransId="{3680BFF4-BBF3-4B92-AD23-DE43AFBC6C85}" sibTransId="{47F38884-133B-4BC4-87E3-2C3D41DABC7F}"/>
    <dgm:cxn modelId="{BBF617B6-8D28-46A7-83E3-927360B7B097}" srcId="{021EC9C9-A2ED-4F3A-A196-BDD541F3BDCA}" destId="{BE16C539-0A8B-4CAF-B33A-45BD61E397E5}" srcOrd="9" destOrd="0" parTransId="{A9C97688-69FE-4F8F-B4A9-8324A64BAE4D}" sibTransId="{510060C6-949B-41DE-A514-460C65EB74A5}"/>
    <dgm:cxn modelId="{EEF3A314-3175-454A-A409-B23E9F594355}" srcId="{021EC9C9-A2ED-4F3A-A196-BDD541F3BDCA}" destId="{F26193A2-BE7D-4715-AF3F-F872FBBE0E95}" srcOrd="5" destOrd="0" parTransId="{2856AA77-5936-4D7E-A9EC-C1389D217028}" sibTransId="{84801F68-0C32-4C56-8D72-4368756E7B8B}"/>
    <dgm:cxn modelId="{5598F6CB-65E0-480C-A51D-BF4BE25BAF34}" srcId="{021EC9C9-A2ED-4F3A-A196-BDD541F3BDCA}" destId="{C475C7F7-EEF8-45D1-946A-1E24B31B655C}" srcOrd="0" destOrd="0" parTransId="{7DB57609-B288-4F83-A581-17444B6BDF87}" sibTransId="{EF4BEC28-7789-4587-AC89-4E327F15EDD6}"/>
    <dgm:cxn modelId="{EE32B645-F2E4-47FB-A3EF-C93E5B03D3BE}" srcId="{021EC9C9-A2ED-4F3A-A196-BDD541F3BDCA}" destId="{3E3A692A-0FAE-4B2D-96D6-BF545D78C1ED}" srcOrd="8" destOrd="0" parTransId="{0D2BC5CE-89AD-4844-BED7-7D733DC805AD}" sibTransId="{C0984715-2924-4220-9B81-877664AC9BFF}"/>
    <dgm:cxn modelId="{46D6B928-AA10-4A37-A51B-15A4EC2C8F6C}" type="presOf" srcId="{C475C7F7-EEF8-45D1-946A-1E24B31B655C}" destId="{078A6F3F-F24F-4933-B046-FA59D27AA455}" srcOrd="0" destOrd="0" presId="urn:microsoft.com/office/officeart/2005/8/layout/default"/>
    <dgm:cxn modelId="{3272C34D-A594-4678-B64B-179E5D7CE5B0}" type="presOf" srcId="{BC8F0479-CC7B-4A97-B775-F74762D54CA2}" destId="{3B6D0742-0EB6-4B58-BD98-47484AD1FCC9}" srcOrd="0" destOrd="0" presId="urn:microsoft.com/office/officeart/2005/8/layout/default"/>
    <dgm:cxn modelId="{1064F484-9E98-4B28-8384-8F291526A3F5}" srcId="{021EC9C9-A2ED-4F3A-A196-BDD541F3BDCA}" destId="{630C2106-6368-4E09-9337-51B7347871A9}" srcOrd="11" destOrd="0" parTransId="{FE2F18C9-F0A2-4C9A-8FF9-E181FA000AAA}" sibTransId="{88501A6F-6B39-439D-A642-2A7859574E7A}"/>
    <dgm:cxn modelId="{CF6AD253-18A2-4B20-8BF8-66E23C8B7526}" type="presOf" srcId="{021EC9C9-A2ED-4F3A-A196-BDD541F3BDCA}" destId="{72E65CFD-4DFE-4F2F-9DFA-E11191C3E075}" srcOrd="0" destOrd="0" presId="urn:microsoft.com/office/officeart/2005/8/layout/default"/>
    <dgm:cxn modelId="{0AC9043D-3DAD-4E59-9B22-1EC50F2D56F1}" srcId="{021EC9C9-A2ED-4F3A-A196-BDD541F3BDCA}" destId="{1F535411-E4E5-4F81-9EBE-A8FF724E12DE}" srcOrd="2" destOrd="0" parTransId="{14840FA4-077A-4BD7-8229-B79FCC382A5A}" sibTransId="{140EC99E-68F7-4706-8E20-EA62E2C49B2E}"/>
    <dgm:cxn modelId="{E382311B-DCC7-4CF1-B286-D87B6A2DE250}" srcId="{021EC9C9-A2ED-4F3A-A196-BDD541F3BDCA}" destId="{072B07D1-F946-4748-956E-7AA9C0D2268F}" srcOrd="10" destOrd="0" parTransId="{C3399582-51AC-43E7-9C7D-97D15C8C7B46}" sibTransId="{48FE073D-BF9A-419C-971F-B47095E12A20}"/>
    <dgm:cxn modelId="{F1DA1EAB-A47C-4C7A-8F11-69713E370BEB}" type="presParOf" srcId="{72E65CFD-4DFE-4F2F-9DFA-E11191C3E075}" destId="{078A6F3F-F24F-4933-B046-FA59D27AA455}" srcOrd="0" destOrd="0" presId="urn:microsoft.com/office/officeart/2005/8/layout/default"/>
    <dgm:cxn modelId="{ADC4FF64-0142-4E07-9EEA-68E14E4354FF}" type="presParOf" srcId="{72E65CFD-4DFE-4F2F-9DFA-E11191C3E075}" destId="{5850FB2C-E34B-4E9C-A206-D71A8AA07DEF}" srcOrd="1" destOrd="0" presId="urn:microsoft.com/office/officeart/2005/8/layout/default"/>
    <dgm:cxn modelId="{2943C9DA-1399-4E2B-9B6E-73B59B455197}" type="presParOf" srcId="{72E65CFD-4DFE-4F2F-9DFA-E11191C3E075}" destId="{3B6D0742-0EB6-4B58-BD98-47484AD1FCC9}" srcOrd="2" destOrd="0" presId="urn:microsoft.com/office/officeart/2005/8/layout/default"/>
    <dgm:cxn modelId="{94E1B865-2DE2-422C-9AAD-439C2ED2E86A}" type="presParOf" srcId="{72E65CFD-4DFE-4F2F-9DFA-E11191C3E075}" destId="{43FED487-3D37-4D35-ACC3-521BF50A7E1D}" srcOrd="3" destOrd="0" presId="urn:microsoft.com/office/officeart/2005/8/layout/default"/>
    <dgm:cxn modelId="{000A4570-785B-4933-9398-90A655FDFAE4}" type="presParOf" srcId="{72E65CFD-4DFE-4F2F-9DFA-E11191C3E075}" destId="{644D91E6-4D7A-4856-BA0B-2E41561BAF99}" srcOrd="4" destOrd="0" presId="urn:microsoft.com/office/officeart/2005/8/layout/default"/>
    <dgm:cxn modelId="{9BB59EA6-99A2-428E-822D-B51597F6F39A}" type="presParOf" srcId="{72E65CFD-4DFE-4F2F-9DFA-E11191C3E075}" destId="{E599C4D3-E368-4581-92BB-6C45E6FBE83B}" srcOrd="5" destOrd="0" presId="urn:microsoft.com/office/officeart/2005/8/layout/default"/>
    <dgm:cxn modelId="{3B6635AE-110F-4F21-8382-FA2394E1610D}" type="presParOf" srcId="{72E65CFD-4DFE-4F2F-9DFA-E11191C3E075}" destId="{03FE8C97-0B74-47F3-ACA3-F79CEA838008}" srcOrd="6" destOrd="0" presId="urn:microsoft.com/office/officeart/2005/8/layout/default"/>
    <dgm:cxn modelId="{4D91B8D0-C42D-43E8-991C-C672D69A704C}" type="presParOf" srcId="{72E65CFD-4DFE-4F2F-9DFA-E11191C3E075}" destId="{80A1EFB0-7DE7-4387-922D-6A5F4442817C}" srcOrd="7" destOrd="0" presId="urn:microsoft.com/office/officeart/2005/8/layout/default"/>
    <dgm:cxn modelId="{3F21E5EC-36E4-47EC-ABCB-9A202273A51A}" type="presParOf" srcId="{72E65CFD-4DFE-4F2F-9DFA-E11191C3E075}" destId="{E18922A1-6C7A-41FE-BE1B-6F461C44CC56}" srcOrd="8" destOrd="0" presId="urn:microsoft.com/office/officeart/2005/8/layout/default"/>
    <dgm:cxn modelId="{34C0C30D-E71A-48AD-A2CD-DC98F123DA73}" type="presParOf" srcId="{72E65CFD-4DFE-4F2F-9DFA-E11191C3E075}" destId="{BA9652A4-5E8A-4E88-9F51-51BE5238C224}" srcOrd="9" destOrd="0" presId="urn:microsoft.com/office/officeart/2005/8/layout/default"/>
    <dgm:cxn modelId="{E3582DBD-6F02-431A-B19B-CB5C6435F1F7}" type="presParOf" srcId="{72E65CFD-4DFE-4F2F-9DFA-E11191C3E075}" destId="{11C18DD4-0903-4521-B299-E2228BA737F2}" srcOrd="10" destOrd="0" presId="urn:microsoft.com/office/officeart/2005/8/layout/default"/>
    <dgm:cxn modelId="{D7FF4AE1-B047-4302-ADF5-841403420D3C}" type="presParOf" srcId="{72E65CFD-4DFE-4F2F-9DFA-E11191C3E075}" destId="{731B5995-3121-495D-8DC6-4A075DF671AA}" srcOrd="11" destOrd="0" presId="urn:microsoft.com/office/officeart/2005/8/layout/default"/>
    <dgm:cxn modelId="{C99BD5B5-14AA-4AF0-9FCC-7066A744F2A1}" type="presParOf" srcId="{72E65CFD-4DFE-4F2F-9DFA-E11191C3E075}" destId="{A281C2BE-2B7D-4389-A62D-1013775C32E4}" srcOrd="12" destOrd="0" presId="urn:microsoft.com/office/officeart/2005/8/layout/default"/>
    <dgm:cxn modelId="{6A5BB102-5556-49FB-B4E4-7903D5F22149}" type="presParOf" srcId="{72E65CFD-4DFE-4F2F-9DFA-E11191C3E075}" destId="{49E9333A-FE55-4FA0-9A80-B7FB1134D93D}" srcOrd="13" destOrd="0" presId="urn:microsoft.com/office/officeart/2005/8/layout/default"/>
    <dgm:cxn modelId="{02A4DFD5-AAAA-4C0C-9A88-AD7B9EF2AA2E}" type="presParOf" srcId="{72E65CFD-4DFE-4F2F-9DFA-E11191C3E075}" destId="{C7E8FECA-E2DD-4852-A3B7-D1987A4598F0}" srcOrd="14" destOrd="0" presId="urn:microsoft.com/office/officeart/2005/8/layout/default"/>
    <dgm:cxn modelId="{AD975D0B-0555-4BEB-9713-B93F4078AAF4}" type="presParOf" srcId="{72E65CFD-4DFE-4F2F-9DFA-E11191C3E075}" destId="{16B17076-2C91-4648-8D46-70B876F0728E}" srcOrd="15" destOrd="0" presId="urn:microsoft.com/office/officeart/2005/8/layout/default"/>
    <dgm:cxn modelId="{3E75AFE4-C393-48FE-A896-AE888EC0AAD0}" type="presParOf" srcId="{72E65CFD-4DFE-4F2F-9DFA-E11191C3E075}" destId="{E15DFDEC-8EAF-4442-AB9F-B3D29D8112E3}" srcOrd="16" destOrd="0" presId="urn:microsoft.com/office/officeart/2005/8/layout/default"/>
    <dgm:cxn modelId="{52DF62C5-879F-4107-8C99-2D7F503B93F9}" type="presParOf" srcId="{72E65CFD-4DFE-4F2F-9DFA-E11191C3E075}" destId="{DC57479E-2B28-45E5-BBBE-F75D6B3B4F38}" srcOrd="17" destOrd="0" presId="urn:microsoft.com/office/officeart/2005/8/layout/default"/>
    <dgm:cxn modelId="{FF48FF13-1E47-4C9D-973A-A29F40D19BEA}" type="presParOf" srcId="{72E65CFD-4DFE-4F2F-9DFA-E11191C3E075}" destId="{586BB28E-7132-4CAD-BF8D-3F9D01B7EDAE}" srcOrd="18" destOrd="0" presId="urn:microsoft.com/office/officeart/2005/8/layout/default"/>
    <dgm:cxn modelId="{1B5DA84C-FE95-4F5B-AC8B-375A4F984DFB}" type="presParOf" srcId="{72E65CFD-4DFE-4F2F-9DFA-E11191C3E075}" destId="{F2B252CC-CD3B-402D-899F-26D5AF9ECA0C}" srcOrd="19" destOrd="0" presId="urn:microsoft.com/office/officeart/2005/8/layout/default"/>
    <dgm:cxn modelId="{A7B94F5C-506F-42F4-8DFA-BA27B009BFEF}" type="presParOf" srcId="{72E65CFD-4DFE-4F2F-9DFA-E11191C3E075}" destId="{05C1D497-28CD-47DE-8E3E-0CD192630A08}" srcOrd="20" destOrd="0" presId="urn:microsoft.com/office/officeart/2005/8/layout/default"/>
    <dgm:cxn modelId="{82C3254B-FB4D-49DB-935E-6BA593A53B08}" type="presParOf" srcId="{72E65CFD-4DFE-4F2F-9DFA-E11191C3E075}" destId="{33446F35-B826-45E8-B204-553BF794F3EA}" srcOrd="21" destOrd="0" presId="urn:microsoft.com/office/officeart/2005/8/layout/default"/>
    <dgm:cxn modelId="{764D98C6-4D79-4629-8F68-F206197859D0}" type="presParOf" srcId="{72E65CFD-4DFE-4F2F-9DFA-E11191C3E075}" destId="{1E0D3A0F-65E4-4CB6-97C2-7B006CC0CB2F}" srcOrd="2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7E289-E9DD-435C-B29A-8EE7558324CC}">
      <dsp:nvSpPr>
        <dsp:cNvPr id="0" name=""/>
        <dsp:cNvSpPr/>
      </dsp:nvSpPr>
      <dsp:spPr>
        <a:xfrm>
          <a:off x="3521527" y="591008"/>
          <a:ext cx="3076069" cy="3172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0" kern="1200" dirty="0" smtClean="0">
              <a:latin typeface="+mj-lt"/>
            </a:rPr>
            <a:t>Kommune als Motor im Quartier</a:t>
          </a:r>
          <a:endParaRPr lang="de-DE" sz="2800" b="0" kern="1200" dirty="0">
            <a:latin typeface="+mj-lt"/>
          </a:endParaRPr>
        </a:p>
      </dsp:txBody>
      <dsp:txXfrm>
        <a:off x="3972007" y="1055662"/>
        <a:ext cx="2175109" cy="2243547"/>
      </dsp:txXfrm>
    </dsp:sp>
    <dsp:sp modelId="{E808AC10-01EA-4B32-BA6E-AEF7B0FA46BB}">
      <dsp:nvSpPr>
        <dsp:cNvPr id="0" name=""/>
        <dsp:cNvSpPr/>
      </dsp:nvSpPr>
      <dsp:spPr>
        <a:xfrm>
          <a:off x="4785556" y="-118063"/>
          <a:ext cx="353108" cy="3534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3BEEEC-16D9-4939-8777-56D284BA665A}">
      <dsp:nvSpPr>
        <dsp:cNvPr id="0" name=""/>
        <dsp:cNvSpPr/>
      </dsp:nvSpPr>
      <dsp:spPr>
        <a:xfrm>
          <a:off x="3949693" y="2967148"/>
          <a:ext cx="256035" cy="255876"/>
        </a:xfrm>
        <a:prstGeom prst="ellipse">
          <a:avLst/>
        </a:prstGeom>
        <a:solidFill>
          <a:schemeClr val="accent2">
            <a:hueOff val="371697"/>
            <a:satOff val="2108"/>
            <a:lumOff val="-13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67E5B6-4D88-4E18-9E25-CB70DBEFE540}">
      <dsp:nvSpPr>
        <dsp:cNvPr id="0" name=""/>
        <dsp:cNvSpPr/>
      </dsp:nvSpPr>
      <dsp:spPr>
        <a:xfrm>
          <a:off x="6353695" y="1315794"/>
          <a:ext cx="256035" cy="255876"/>
        </a:xfrm>
        <a:prstGeom prst="ellipse">
          <a:avLst/>
        </a:prstGeom>
        <a:solidFill>
          <a:schemeClr val="accent2">
            <a:hueOff val="743394"/>
            <a:satOff val="4217"/>
            <a:lumOff val="-26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03DFB7-55DD-4B96-A299-954F42B8F5C0}">
      <dsp:nvSpPr>
        <dsp:cNvPr id="0" name=""/>
        <dsp:cNvSpPr/>
      </dsp:nvSpPr>
      <dsp:spPr>
        <a:xfrm>
          <a:off x="5130195" y="3239135"/>
          <a:ext cx="353108" cy="353489"/>
        </a:xfrm>
        <a:prstGeom prst="ellipse">
          <a:avLst/>
        </a:prstGeom>
        <a:solidFill>
          <a:schemeClr val="accent2">
            <a:hueOff val="1115090"/>
            <a:satOff val="6325"/>
            <a:lumOff val="-40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6EE32E-80DC-4061-ACA2-955D4F380815}">
      <dsp:nvSpPr>
        <dsp:cNvPr id="0" name=""/>
        <dsp:cNvSpPr/>
      </dsp:nvSpPr>
      <dsp:spPr>
        <a:xfrm>
          <a:off x="4021357" y="383739"/>
          <a:ext cx="256035" cy="255876"/>
        </a:xfrm>
        <a:prstGeom prst="ellipse">
          <a:avLst/>
        </a:prstGeom>
        <a:solidFill>
          <a:schemeClr val="accent2">
            <a:hueOff val="1486787"/>
            <a:satOff val="8434"/>
            <a:lumOff val="-53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A40882-F225-431D-A7F9-01493446B473}">
      <dsp:nvSpPr>
        <dsp:cNvPr id="0" name=""/>
        <dsp:cNvSpPr/>
      </dsp:nvSpPr>
      <dsp:spPr>
        <a:xfrm>
          <a:off x="3215463" y="1848871"/>
          <a:ext cx="256035" cy="255876"/>
        </a:xfrm>
        <a:prstGeom prst="ellipse">
          <a:avLst/>
        </a:prstGeom>
        <a:solidFill>
          <a:schemeClr val="accent2">
            <a:hueOff val="1858484"/>
            <a:satOff val="10542"/>
            <a:lumOff val="-66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40BA61-CD8F-4E23-924F-188C84B5869D}">
      <dsp:nvSpPr>
        <dsp:cNvPr id="0" name=""/>
        <dsp:cNvSpPr/>
      </dsp:nvSpPr>
      <dsp:spPr>
        <a:xfrm>
          <a:off x="1122255" y="195677"/>
          <a:ext cx="1914272" cy="1832243"/>
        </a:xfrm>
        <a:prstGeom prst="ellipse">
          <a:avLst/>
        </a:prstGeom>
        <a:solidFill>
          <a:schemeClr val="accent2">
            <a:hueOff val="2230181"/>
            <a:satOff val="12651"/>
            <a:lumOff val="-80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Vernetzung lokaler Akteure</a:t>
          </a:r>
          <a:endParaRPr lang="de-DE" sz="1800" kern="1200" dirty="0"/>
        </a:p>
      </dsp:txBody>
      <dsp:txXfrm>
        <a:off x="1402594" y="464003"/>
        <a:ext cx="1353594" cy="1295591"/>
      </dsp:txXfrm>
    </dsp:sp>
    <dsp:sp modelId="{CB8081AA-AF11-4001-AFEE-D00DBEC9D1C7}">
      <dsp:nvSpPr>
        <dsp:cNvPr id="0" name=""/>
        <dsp:cNvSpPr/>
      </dsp:nvSpPr>
      <dsp:spPr>
        <a:xfrm>
          <a:off x="4428539" y="395111"/>
          <a:ext cx="353108" cy="353489"/>
        </a:xfrm>
        <a:prstGeom prst="ellipse">
          <a:avLst/>
        </a:prstGeom>
        <a:solidFill>
          <a:schemeClr val="accent2">
            <a:hueOff val="2601877"/>
            <a:satOff val="14759"/>
            <a:lumOff val="-93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62233B-06F1-4813-B210-8CB6E716BDB2}">
      <dsp:nvSpPr>
        <dsp:cNvPr id="0" name=""/>
        <dsp:cNvSpPr/>
      </dsp:nvSpPr>
      <dsp:spPr>
        <a:xfrm>
          <a:off x="2102065" y="2269172"/>
          <a:ext cx="638461" cy="638744"/>
        </a:xfrm>
        <a:prstGeom prst="ellipse">
          <a:avLst/>
        </a:prstGeom>
        <a:solidFill>
          <a:schemeClr val="accent2">
            <a:hueOff val="2973574"/>
            <a:satOff val="16868"/>
            <a:lumOff val="-10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BD53E1-A3FC-4AA7-BAFB-EEA42307DEF9}">
      <dsp:nvSpPr>
        <dsp:cNvPr id="0" name=""/>
        <dsp:cNvSpPr/>
      </dsp:nvSpPr>
      <dsp:spPr>
        <a:xfrm>
          <a:off x="6743046" y="118159"/>
          <a:ext cx="1446025" cy="1501727"/>
        </a:xfrm>
        <a:prstGeom prst="ellipse">
          <a:avLst/>
        </a:prstGeom>
        <a:solidFill>
          <a:schemeClr val="accent2">
            <a:hueOff val="3345271"/>
            <a:satOff val="18976"/>
            <a:lumOff val="-120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vielfältig und inklusiv</a:t>
          </a:r>
          <a:endParaRPr lang="de-DE" sz="1800" kern="1200" dirty="0"/>
        </a:p>
      </dsp:txBody>
      <dsp:txXfrm>
        <a:off x="6954811" y="338082"/>
        <a:ext cx="1022495" cy="1061881"/>
      </dsp:txXfrm>
    </dsp:sp>
    <dsp:sp modelId="{B10C7CEC-660E-46D1-93E5-A9CA2E5E4153}">
      <dsp:nvSpPr>
        <dsp:cNvPr id="0" name=""/>
        <dsp:cNvSpPr/>
      </dsp:nvSpPr>
      <dsp:spPr>
        <a:xfrm>
          <a:off x="5898955" y="884120"/>
          <a:ext cx="353108" cy="353489"/>
        </a:xfrm>
        <a:prstGeom prst="ellipse">
          <a:avLst/>
        </a:prstGeom>
        <a:solidFill>
          <a:schemeClr val="accent2">
            <a:hueOff val="3716968"/>
            <a:satOff val="21084"/>
            <a:lumOff val="-133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242533-391E-4659-A109-351BA8ABE4D4}">
      <dsp:nvSpPr>
        <dsp:cNvPr id="0" name=""/>
        <dsp:cNvSpPr/>
      </dsp:nvSpPr>
      <dsp:spPr>
        <a:xfrm>
          <a:off x="1859059" y="3029222"/>
          <a:ext cx="256035" cy="255876"/>
        </a:xfrm>
        <a:prstGeom prst="ellipse">
          <a:avLst/>
        </a:prstGeom>
        <a:solidFill>
          <a:schemeClr val="accent2">
            <a:hueOff val="4088665"/>
            <a:satOff val="23193"/>
            <a:lumOff val="-146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779C7F-5177-4E7D-B55A-92A46E24C20B}">
      <dsp:nvSpPr>
        <dsp:cNvPr id="0" name=""/>
        <dsp:cNvSpPr/>
      </dsp:nvSpPr>
      <dsp:spPr>
        <a:xfrm>
          <a:off x="3838797" y="2403576"/>
          <a:ext cx="256035" cy="255876"/>
        </a:xfrm>
        <a:prstGeom prst="ellipse">
          <a:avLst/>
        </a:prstGeom>
        <a:solidFill>
          <a:schemeClr val="accent2">
            <a:hueOff val="4460361"/>
            <a:satOff val="25301"/>
            <a:lumOff val="-160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8A7811-E32D-4E9E-92C8-0128B715CB9D}">
      <dsp:nvSpPr>
        <dsp:cNvPr id="0" name=""/>
        <dsp:cNvSpPr/>
      </dsp:nvSpPr>
      <dsp:spPr>
        <a:xfrm>
          <a:off x="7118682" y="2036406"/>
          <a:ext cx="2237060" cy="2234229"/>
        </a:xfrm>
        <a:prstGeom prst="ellipse">
          <a:avLst/>
        </a:prstGeom>
        <a:solidFill>
          <a:schemeClr val="accent2">
            <a:hueOff val="4832058"/>
            <a:satOff val="27410"/>
            <a:lumOff val="-1736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Alters- und Generationengerechtigkeit</a:t>
          </a:r>
          <a:endParaRPr lang="de-DE" sz="1800" kern="1200" dirty="0"/>
        </a:p>
      </dsp:txBody>
      <dsp:txXfrm>
        <a:off x="7446292" y="2363601"/>
        <a:ext cx="1581840" cy="1579839"/>
      </dsp:txXfrm>
    </dsp:sp>
    <dsp:sp modelId="{21ED60FB-E171-4671-A408-B00B248F994D}">
      <dsp:nvSpPr>
        <dsp:cNvPr id="0" name=""/>
        <dsp:cNvSpPr/>
      </dsp:nvSpPr>
      <dsp:spPr>
        <a:xfrm>
          <a:off x="6147071" y="2225783"/>
          <a:ext cx="256035" cy="255876"/>
        </a:xfrm>
        <a:prstGeom prst="ellipse">
          <a:avLst/>
        </a:prstGeom>
        <a:solidFill>
          <a:schemeClr val="accent2">
            <a:hueOff val="5203755"/>
            <a:satOff val="29518"/>
            <a:lumOff val="-187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D2E3D8-EBFB-483F-BE40-625E173CFF95}">
      <dsp:nvSpPr>
        <dsp:cNvPr id="0" name=""/>
        <dsp:cNvSpPr/>
      </dsp:nvSpPr>
      <dsp:spPr>
        <a:xfrm>
          <a:off x="2318069" y="3093039"/>
          <a:ext cx="1807679" cy="1763485"/>
        </a:xfrm>
        <a:prstGeom prst="ellipse">
          <a:avLst/>
        </a:prstGeom>
        <a:solidFill>
          <a:schemeClr val="accent2">
            <a:hueOff val="5575452"/>
            <a:satOff val="31627"/>
            <a:lumOff val="-200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Beteiligung</a:t>
          </a:r>
          <a:endParaRPr lang="de-DE" sz="1800" kern="1200" dirty="0"/>
        </a:p>
      </dsp:txBody>
      <dsp:txXfrm>
        <a:off x="2582797" y="3351295"/>
        <a:ext cx="1278223" cy="1246973"/>
      </dsp:txXfrm>
    </dsp:sp>
    <dsp:sp modelId="{77A21C70-CF01-4ABB-8280-89D1D9A2494D}">
      <dsp:nvSpPr>
        <dsp:cNvPr id="0" name=""/>
        <dsp:cNvSpPr/>
      </dsp:nvSpPr>
      <dsp:spPr>
        <a:xfrm>
          <a:off x="4529520" y="3285572"/>
          <a:ext cx="256035" cy="255876"/>
        </a:xfrm>
        <a:prstGeom prst="ellipse">
          <a:avLst/>
        </a:prstGeom>
        <a:solidFill>
          <a:schemeClr val="accent2">
            <a:hueOff val="5947148"/>
            <a:satOff val="33735"/>
            <a:lumOff val="-2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7E289-E9DD-435C-B29A-8EE7558324CC}">
      <dsp:nvSpPr>
        <dsp:cNvPr id="0" name=""/>
        <dsp:cNvSpPr/>
      </dsp:nvSpPr>
      <dsp:spPr>
        <a:xfrm>
          <a:off x="3803900" y="1039183"/>
          <a:ext cx="2567753" cy="2648858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0" kern="1200" dirty="0" smtClean="0">
              <a:solidFill>
                <a:schemeClr val="tx1"/>
              </a:solidFill>
              <a:latin typeface="+mj-lt"/>
            </a:rPr>
            <a:t>Kommune als Motor im Quartier</a:t>
          </a:r>
          <a:endParaRPr lang="de-DE" sz="2800" b="0" kern="1200" dirty="0">
            <a:solidFill>
              <a:schemeClr val="tx1"/>
            </a:solidFill>
            <a:latin typeface="+mj-lt"/>
          </a:endParaRPr>
        </a:p>
      </dsp:txBody>
      <dsp:txXfrm>
        <a:off x="4179939" y="1427099"/>
        <a:ext cx="1815675" cy="1873026"/>
      </dsp:txXfrm>
    </dsp:sp>
    <dsp:sp modelId="{EA3BEEEC-16D9-4939-8777-56D284BA665A}">
      <dsp:nvSpPr>
        <dsp:cNvPr id="0" name=""/>
        <dsp:cNvSpPr/>
      </dsp:nvSpPr>
      <dsp:spPr>
        <a:xfrm>
          <a:off x="4169028" y="3299911"/>
          <a:ext cx="213726" cy="2137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67E5B6-4D88-4E18-9E25-CB70DBEFE540}">
      <dsp:nvSpPr>
        <dsp:cNvPr id="0" name=""/>
        <dsp:cNvSpPr/>
      </dsp:nvSpPr>
      <dsp:spPr>
        <a:xfrm>
          <a:off x="6175772" y="1921492"/>
          <a:ext cx="213726" cy="213704"/>
        </a:xfrm>
        <a:prstGeom prst="ellipse">
          <a:avLst/>
        </a:prstGeom>
        <a:solidFill>
          <a:schemeClr val="accent2">
            <a:hueOff val="330397"/>
            <a:satOff val="1874"/>
            <a:lumOff val="-11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03DFB7-55DD-4B96-A299-954F42B8F5C0}">
      <dsp:nvSpPr>
        <dsp:cNvPr id="0" name=""/>
        <dsp:cNvSpPr/>
      </dsp:nvSpPr>
      <dsp:spPr>
        <a:xfrm>
          <a:off x="5154453" y="3527357"/>
          <a:ext cx="294757" cy="295206"/>
        </a:xfrm>
        <a:prstGeom prst="ellipse">
          <a:avLst/>
        </a:prstGeom>
        <a:solidFill>
          <a:schemeClr val="accent2">
            <a:hueOff val="660794"/>
            <a:satOff val="3748"/>
            <a:lumOff val="-23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6EE32E-80DC-4061-ACA2-955D4F380815}">
      <dsp:nvSpPr>
        <dsp:cNvPr id="0" name=""/>
        <dsp:cNvSpPr/>
      </dsp:nvSpPr>
      <dsp:spPr>
        <a:xfrm>
          <a:off x="4228849" y="1143437"/>
          <a:ext cx="213726" cy="213704"/>
        </a:xfrm>
        <a:prstGeom prst="ellipse">
          <a:avLst/>
        </a:prstGeom>
        <a:solidFill>
          <a:schemeClr val="accent2">
            <a:hueOff val="991191"/>
            <a:satOff val="5623"/>
            <a:lumOff val="-35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A40882-F225-431D-A7F9-01493446B473}">
      <dsp:nvSpPr>
        <dsp:cNvPr id="0" name=""/>
        <dsp:cNvSpPr/>
      </dsp:nvSpPr>
      <dsp:spPr>
        <a:xfrm>
          <a:off x="3556128" y="2366434"/>
          <a:ext cx="213726" cy="213704"/>
        </a:xfrm>
        <a:prstGeom prst="ellipse">
          <a:avLst/>
        </a:prstGeom>
        <a:solidFill>
          <a:schemeClr val="accent2">
            <a:hueOff val="1321589"/>
            <a:satOff val="7497"/>
            <a:lumOff val="-47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40BA61-CD8F-4E23-924F-188C84B5869D}">
      <dsp:nvSpPr>
        <dsp:cNvPr id="0" name=""/>
        <dsp:cNvSpPr/>
      </dsp:nvSpPr>
      <dsp:spPr>
        <a:xfrm>
          <a:off x="1512968" y="150348"/>
          <a:ext cx="1956174" cy="1963997"/>
        </a:xfrm>
        <a:prstGeom prst="ellipse">
          <a:avLst/>
        </a:prstGeom>
        <a:solidFill>
          <a:srgbClr val="EA515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tx1"/>
              </a:solidFill>
            </a:rPr>
            <a:t>Wohlfahrts-pflege und Kirchen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1799443" y="437969"/>
        <a:ext cx="1383224" cy="1388755"/>
      </dsp:txXfrm>
    </dsp:sp>
    <dsp:sp modelId="{CB8081AA-AF11-4001-AFEE-D00DBEC9D1C7}">
      <dsp:nvSpPr>
        <dsp:cNvPr id="0" name=""/>
        <dsp:cNvSpPr/>
      </dsp:nvSpPr>
      <dsp:spPr>
        <a:xfrm>
          <a:off x="4568745" y="1152914"/>
          <a:ext cx="294757" cy="295206"/>
        </a:xfrm>
        <a:prstGeom prst="ellipse">
          <a:avLst/>
        </a:prstGeom>
        <a:solidFill>
          <a:schemeClr val="accent2">
            <a:hueOff val="1982383"/>
            <a:satOff val="11245"/>
            <a:lumOff val="-71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62233B-06F1-4813-B210-8CB6E716BDB2}">
      <dsp:nvSpPr>
        <dsp:cNvPr id="0" name=""/>
        <dsp:cNvSpPr/>
      </dsp:nvSpPr>
      <dsp:spPr>
        <a:xfrm>
          <a:off x="2626717" y="2717554"/>
          <a:ext cx="532956" cy="533076"/>
        </a:xfrm>
        <a:prstGeom prst="ellipse">
          <a:avLst/>
        </a:prstGeom>
        <a:solidFill>
          <a:schemeClr val="accent2">
            <a:hueOff val="2312780"/>
            <a:satOff val="13119"/>
            <a:lumOff val="-83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6D76FF-B455-47BD-9ECD-E9A70975123E}">
      <dsp:nvSpPr>
        <dsp:cNvPr id="0" name=""/>
        <dsp:cNvSpPr/>
      </dsp:nvSpPr>
      <dsp:spPr>
        <a:xfrm>
          <a:off x="6330209" y="0"/>
          <a:ext cx="1689357" cy="1693624"/>
        </a:xfrm>
        <a:prstGeom prst="ellipse">
          <a:avLst/>
        </a:prstGeom>
        <a:solidFill>
          <a:schemeClr val="accent2">
            <a:hueOff val="2643177"/>
            <a:satOff val="14993"/>
            <a:lumOff val="-94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tx1"/>
              </a:solidFill>
            </a:rPr>
            <a:t>Vereine und Initiativen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6577610" y="248025"/>
        <a:ext cx="1194555" cy="1197574"/>
      </dsp:txXfrm>
    </dsp:sp>
    <dsp:sp modelId="{6C1FD411-442A-4C60-85B4-5339E839FADD}">
      <dsp:nvSpPr>
        <dsp:cNvPr id="0" name=""/>
        <dsp:cNvSpPr/>
      </dsp:nvSpPr>
      <dsp:spPr>
        <a:xfrm>
          <a:off x="5854541" y="1194447"/>
          <a:ext cx="294757" cy="295206"/>
        </a:xfrm>
        <a:prstGeom prst="ellipse">
          <a:avLst/>
        </a:prstGeom>
        <a:solidFill>
          <a:schemeClr val="accent2">
            <a:hueOff val="2973574"/>
            <a:satOff val="16868"/>
            <a:lumOff val="-10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88065-16CF-46D1-AC0C-F1567857C2C5}">
      <dsp:nvSpPr>
        <dsp:cNvPr id="0" name=""/>
        <dsp:cNvSpPr/>
      </dsp:nvSpPr>
      <dsp:spPr>
        <a:xfrm>
          <a:off x="2423867" y="3352034"/>
          <a:ext cx="213726" cy="213704"/>
        </a:xfrm>
        <a:prstGeom prst="ellipse">
          <a:avLst/>
        </a:prstGeom>
        <a:solidFill>
          <a:schemeClr val="accent2">
            <a:hueOff val="3303972"/>
            <a:satOff val="18742"/>
            <a:lumOff val="-118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093D4D-4BF4-477A-83C9-228E6C22ECEA}">
      <dsp:nvSpPr>
        <dsp:cNvPr id="0" name=""/>
        <dsp:cNvSpPr/>
      </dsp:nvSpPr>
      <dsp:spPr>
        <a:xfrm>
          <a:off x="4553518" y="3047824"/>
          <a:ext cx="213726" cy="213704"/>
        </a:xfrm>
        <a:prstGeom prst="ellipse">
          <a:avLst/>
        </a:prstGeom>
        <a:solidFill>
          <a:schemeClr val="accent2">
            <a:hueOff val="3634368"/>
            <a:satOff val="20616"/>
            <a:lumOff val="-130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527BD5-7980-45F7-8EA1-1871FB9C84A2}">
      <dsp:nvSpPr>
        <dsp:cNvPr id="0" name=""/>
        <dsp:cNvSpPr/>
      </dsp:nvSpPr>
      <dsp:spPr>
        <a:xfrm>
          <a:off x="6228239" y="2388176"/>
          <a:ext cx="2212936" cy="2244977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tx1"/>
              </a:solidFill>
            </a:rPr>
            <a:t>Mehr-generationen-häuser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6552316" y="2716945"/>
        <a:ext cx="1564782" cy="1587439"/>
      </dsp:txXfrm>
    </dsp:sp>
    <dsp:sp modelId="{01943571-2A09-421B-BC6D-0227FD56E677}">
      <dsp:nvSpPr>
        <dsp:cNvPr id="0" name=""/>
        <dsp:cNvSpPr/>
      </dsp:nvSpPr>
      <dsp:spPr>
        <a:xfrm>
          <a:off x="8656376" y="3296965"/>
          <a:ext cx="213726" cy="213704"/>
        </a:xfrm>
        <a:prstGeom prst="ellipse">
          <a:avLst/>
        </a:prstGeom>
        <a:solidFill>
          <a:schemeClr val="accent2">
            <a:hueOff val="4295163"/>
            <a:satOff val="24364"/>
            <a:lumOff val="-154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A1D5BD-C02D-4653-B1D5-98FA66402015}">
      <dsp:nvSpPr>
        <dsp:cNvPr id="0" name=""/>
        <dsp:cNvSpPr/>
      </dsp:nvSpPr>
      <dsp:spPr>
        <a:xfrm>
          <a:off x="2826929" y="3131074"/>
          <a:ext cx="1421278" cy="1399653"/>
        </a:xfrm>
        <a:prstGeom prst="ellipse">
          <a:avLst/>
        </a:prstGeom>
        <a:solidFill>
          <a:schemeClr val="accent2">
            <a:hueOff val="4625560"/>
            <a:satOff val="26238"/>
            <a:lumOff val="-166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tx1"/>
              </a:solidFill>
            </a:rPr>
            <a:t>Unter-nehmen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3035070" y="3336048"/>
        <a:ext cx="1004996" cy="989705"/>
      </dsp:txXfrm>
    </dsp:sp>
    <dsp:sp modelId="{173DDF33-3DB1-4A32-B020-5B6C1C1B7BF6}">
      <dsp:nvSpPr>
        <dsp:cNvPr id="0" name=""/>
        <dsp:cNvSpPr/>
      </dsp:nvSpPr>
      <dsp:spPr>
        <a:xfrm>
          <a:off x="4653039" y="3565738"/>
          <a:ext cx="213726" cy="213704"/>
        </a:xfrm>
        <a:prstGeom prst="ellipse">
          <a:avLst/>
        </a:prstGeom>
        <a:solidFill>
          <a:schemeClr val="accent2">
            <a:hueOff val="4955957"/>
            <a:satOff val="28113"/>
            <a:lumOff val="-1781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C6FEE3-6AAA-4EB6-89F8-F14392F30762}">
      <dsp:nvSpPr>
        <dsp:cNvPr id="0" name=""/>
        <dsp:cNvSpPr/>
      </dsp:nvSpPr>
      <dsp:spPr>
        <a:xfrm>
          <a:off x="3757506" y="-102590"/>
          <a:ext cx="1179187" cy="1166708"/>
        </a:xfrm>
        <a:prstGeom prst="ellipse">
          <a:avLst/>
        </a:prstGeom>
        <a:solidFill>
          <a:schemeClr val="accent2">
            <a:hueOff val="5286354"/>
            <a:satOff val="29987"/>
            <a:lumOff val="-189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tx1"/>
              </a:solidFill>
            </a:rPr>
            <a:t>ÖPNV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3930194" y="68270"/>
        <a:ext cx="833811" cy="824988"/>
      </dsp:txXfrm>
    </dsp:sp>
    <dsp:sp modelId="{69DCA8C5-2A43-427D-9D0F-134E99B82656}">
      <dsp:nvSpPr>
        <dsp:cNvPr id="0" name=""/>
        <dsp:cNvSpPr/>
      </dsp:nvSpPr>
      <dsp:spPr>
        <a:xfrm>
          <a:off x="3389171" y="1110268"/>
          <a:ext cx="213726" cy="213704"/>
        </a:xfrm>
        <a:prstGeom prst="ellipse">
          <a:avLst/>
        </a:prstGeom>
        <a:solidFill>
          <a:schemeClr val="accent2">
            <a:hueOff val="5616751"/>
            <a:satOff val="31861"/>
            <a:lumOff val="-201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62A2F5-4E0A-4084-B4F4-914875C0CD76}">
      <dsp:nvSpPr>
        <dsp:cNvPr id="0" name=""/>
        <dsp:cNvSpPr/>
      </dsp:nvSpPr>
      <dsp:spPr>
        <a:xfrm>
          <a:off x="5877751" y="207117"/>
          <a:ext cx="213726" cy="213704"/>
        </a:xfrm>
        <a:prstGeom prst="ellipse">
          <a:avLst/>
        </a:prstGeom>
        <a:solidFill>
          <a:schemeClr val="accent2">
            <a:hueOff val="5947148"/>
            <a:satOff val="33735"/>
            <a:lumOff val="-2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A6F3F-F24F-4933-B046-FA59D27AA455}">
      <dsp:nvSpPr>
        <dsp:cNvPr id="0" name=""/>
        <dsp:cNvSpPr/>
      </dsp:nvSpPr>
      <dsp:spPr>
        <a:xfrm>
          <a:off x="2890" y="349125"/>
          <a:ext cx="2293472" cy="137608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smtClean="0"/>
            <a:t>Kommune als Motor</a:t>
          </a:r>
          <a:endParaRPr lang="de-DE" sz="1700" kern="1200" dirty="0"/>
        </a:p>
      </dsp:txBody>
      <dsp:txXfrm>
        <a:off x="2890" y="349125"/>
        <a:ext cx="2293472" cy="1376083"/>
      </dsp:txXfrm>
    </dsp:sp>
    <dsp:sp modelId="{3B6D0742-0EB6-4B58-BD98-47484AD1FCC9}">
      <dsp:nvSpPr>
        <dsp:cNvPr id="0" name=""/>
        <dsp:cNvSpPr/>
      </dsp:nvSpPr>
      <dsp:spPr>
        <a:xfrm>
          <a:off x="2525710" y="349125"/>
          <a:ext cx="2293472" cy="137608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636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636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63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Lenkung der Strategie durch Ministerium + Kommunale Verbände</a:t>
          </a:r>
          <a:endParaRPr lang="de-DE" sz="1700" kern="1200" dirty="0"/>
        </a:p>
      </dsp:txBody>
      <dsp:txXfrm>
        <a:off x="2525710" y="349125"/>
        <a:ext cx="2293472" cy="1376083"/>
      </dsp:txXfrm>
    </dsp:sp>
    <dsp:sp modelId="{644D91E6-4D7A-4856-BA0B-2E41561BAF99}">
      <dsp:nvSpPr>
        <dsp:cNvPr id="0" name=""/>
        <dsp:cNvSpPr/>
      </dsp:nvSpPr>
      <dsp:spPr>
        <a:xfrm>
          <a:off x="5048529" y="342795"/>
          <a:ext cx="2293472" cy="137608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727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727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727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Beteiligungsorientierte Strategieentwicklung</a:t>
          </a:r>
          <a:endParaRPr lang="de-DE" sz="1700" kern="1200" dirty="0"/>
        </a:p>
      </dsp:txBody>
      <dsp:txXfrm>
        <a:off x="5048529" y="342795"/>
        <a:ext cx="2293472" cy="1376083"/>
      </dsp:txXfrm>
    </dsp:sp>
    <dsp:sp modelId="{03FE8C97-0B74-47F3-ACA3-F79CEA838008}">
      <dsp:nvSpPr>
        <dsp:cNvPr id="0" name=""/>
        <dsp:cNvSpPr/>
      </dsp:nvSpPr>
      <dsp:spPr>
        <a:xfrm>
          <a:off x="7571348" y="349125"/>
          <a:ext cx="2293472" cy="137608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909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0909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90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Hand in Hand mit vielfältigen Partnern </a:t>
          </a:r>
          <a:endParaRPr lang="de-DE" sz="1700" kern="1200" dirty="0"/>
        </a:p>
      </dsp:txBody>
      <dsp:txXfrm>
        <a:off x="7571348" y="349125"/>
        <a:ext cx="2293472" cy="1376083"/>
      </dsp:txXfrm>
    </dsp:sp>
    <dsp:sp modelId="{E18922A1-6C7A-41FE-BE1B-6F461C44CC56}">
      <dsp:nvSpPr>
        <dsp:cNvPr id="0" name=""/>
        <dsp:cNvSpPr/>
      </dsp:nvSpPr>
      <dsp:spPr>
        <a:xfrm>
          <a:off x="2890" y="1954556"/>
          <a:ext cx="2293472" cy="137608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4545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4545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454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/>
            <a:t>Bottom-Up</a:t>
          </a:r>
          <a:endParaRPr lang="de-DE" sz="1700" kern="1200" dirty="0"/>
        </a:p>
      </dsp:txBody>
      <dsp:txXfrm>
        <a:off x="2890" y="1954556"/>
        <a:ext cx="2293472" cy="1376083"/>
      </dsp:txXfrm>
    </dsp:sp>
    <dsp:sp modelId="{11C18DD4-0903-4521-B299-E2228BA737F2}">
      <dsp:nvSpPr>
        <dsp:cNvPr id="0" name=""/>
        <dsp:cNvSpPr/>
      </dsp:nvSpPr>
      <dsp:spPr>
        <a:xfrm>
          <a:off x="2525710" y="1954556"/>
          <a:ext cx="2293472" cy="137608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8182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8182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818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smtClean="0"/>
            <a:t>Offener Ansatz</a:t>
          </a:r>
          <a:endParaRPr lang="de-DE" sz="1700" kern="1200" dirty="0"/>
        </a:p>
      </dsp:txBody>
      <dsp:txXfrm>
        <a:off x="2525710" y="1954556"/>
        <a:ext cx="2293472" cy="1376083"/>
      </dsp:txXfrm>
    </dsp:sp>
    <dsp:sp modelId="{A281C2BE-2B7D-4389-A62D-1013775C32E4}">
      <dsp:nvSpPr>
        <dsp:cNvPr id="0" name=""/>
        <dsp:cNvSpPr/>
      </dsp:nvSpPr>
      <dsp:spPr>
        <a:xfrm>
          <a:off x="5048529" y="1954556"/>
          <a:ext cx="2293472" cy="137608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1818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1818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181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smtClean="0"/>
            <a:t>Alters- und generationengerechte Quartiersentwicklung</a:t>
          </a:r>
          <a:endParaRPr lang="de-DE" sz="1700" kern="1200" dirty="0"/>
        </a:p>
      </dsp:txBody>
      <dsp:txXfrm>
        <a:off x="5048529" y="1954556"/>
        <a:ext cx="2293472" cy="1376083"/>
      </dsp:txXfrm>
    </dsp:sp>
    <dsp:sp modelId="{C7E8FECA-E2DD-4852-A3B7-D1987A4598F0}">
      <dsp:nvSpPr>
        <dsp:cNvPr id="0" name=""/>
        <dsp:cNvSpPr/>
      </dsp:nvSpPr>
      <dsp:spPr>
        <a:xfrm>
          <a:off x="7571348" y="1954556"/>
          <a:ext cx="2293472" cy="137608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5455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5455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545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Beteiligung vor Ort fördern, partizipativ </a:t>
          </a:r>
          <a:endParaRPr lang="de-DE" sz="1700" kern="1200" dirty="0"/>
        </a:p>
      </dsp:txBody>
      <dsp:txXfrm>
        <a:off x="7571348" y="1954556"/>
        <a:ext cx="2293472" cy="1376083"/>
      </dsp:txXfrm>
    </dsp:sp>
    <dsp:sp modelId="{E15DFDEC-8EAF-4442-AB9F-B3D29D8112E3}">
      <dsp:nvSpPr>
        <dsp:cNvPr id="0" name=""/>
        <dsp:cNvSpPr/>
      </dsp:nvSpPr>
      <dsp:spPr>
        <a:xfrm>
          <a:off x="2890" y="3559986"/>
          <a:ext cx="2293472" cy="137608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9091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9091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909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Keine Förderung von Investitionen und Personalstellen </a:t>
          </a:r>
          <a:endParaRPr lang="de-DE" sz="1700" kern="1200" dirty="0"/>
        </a:p>
      </dsp:txBody>
      <dsp:txXfrm>
        <a:off x="2890" y="3559986"/>
        <a:ext cx="2293472" cy="1376083"/>
      </dsp:txXfrm>
    </dsp:sp>
    <dsp:sp modelId="{586BB28E-7132-4CAD-BF8D-3F9D01B7EDAE}">
      <dsp:nvSpPr>
        <dsp:cNvPr id="0" name=""/>
        <dsp:cNvSpPr/>
      </dsp:nvSpPr>
      <dsp:spPr>
        <a:xfrm>
          <a:off x="2525710" y="3559986"/>
          <a:ext cx="2293472" cy="137608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272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272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272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smtClean="0"/>
            <a:t>Trennung von Beratung und Förderung</a:t>
          </a:r>
          <a:endParaRPr lang="de-DE" sz="1700" kern="1200" dirty="0"/>
        </a:p>
      </dsp:txBody>
      <dsp:txXfrm>
        <a:off x="2525710" y="3559986"/>
        <a:ext cx="2293472" cy="1376083"/>
      </dsp:txXfrm>
    </dsp:sp>
    <dsp:sp modelId="{05C1D497-28CD-47DE-8E3E-0CD192630A08}">
      <dsp:nvSpPr>
        <dsp:cNvPr id="0" name=""/>
        <dsp:cNvSpPr/>
      </dsp:nvSpPr>
      <dsp:spPr>
        <a:xfrm>
          <a:off x="5048529" y="3559986"/>
          <a:ext cx="2293472" cy="137608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6364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6364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636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smtClean="0"/>
            <a:t>Zentrale Anlaufstelle     --&gt; GKZ.QE</a:t>
          </a:r>
          <a:endParaRPr lang="de-DE" sz="1700" kern="1200" dirty="0"/>
        </a:p>
      </dsp:txBody>
      <dsp:txXfrm>
        <a:off x="5048529" y="3559986"/>
        <a:ext cx="2293472" cy="1376083"/>
      </dsp:txXfrm>
    </dsp:sp>
    <dsp:sp modelId="{1E0D3A0F-65E4-4CB6-97C2-7B006CC0CB2F}">
      <dsp:nvSpPr>
        <dsp:cNvPr id="0" name=""/>
        <dsp:cNvSpPr/>
      </dsp:nvSpPr>
      <dsp:spPr>
        <a:xfrm>
          <a:off x="7571348" y="3559986"/>
          <a:ext cx="2293472" cy="137608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smtClean="0"/>
            <a:t>...</a:t>
          </a:r>
          <a:endParaRPr lang="de-DE" sz="1700" kern="1200" dirty="0"/>
        </a:p>
      </dsp:txBody>
      <dsp:txXfrm>
        <a:off x="7571348" y="3559986"/>
        <a:ext cx="2293472" cy="1376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62EA2-0A70-4CBF-8CDE-E1DD88607DF8}" type="datetimeFigureOut">
              <a:rPr lang="de-DE" smtClean="0"/>
              <a:t>28.10.2022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69F00-87EF-4E3B-BA54-5E09585186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10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66FB-A378-4EC3-B5F0-1C6AC83FE98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845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66FB-A378-4EC3-B5F0-1C6AC83FE98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505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69F00-87EF-4E3B-BA54-5E09585186C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941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AG Netzwerk Beratung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66FB-A378-4EC3-B5F0-1C6AC83FE98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750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66FB-A378-4EC3-B5F0-1C6AC83FE98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839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66FB-A378-4EC3-B5F0-1C6AC83FE98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23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AG Netzwerk Beratung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66FB-A378-4EC3-B5F0-1C6AC83FE987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526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Begleitgruppe, </a:t>
            </a:r>
            <a:r>
              <a:rPr lang="de-DE" baseline="0" dirty="0" smtClean="0"/>
              <a:t>Staatssekretärin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69F00-87EF-4E3B-BA54-5E09585186C1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717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Wichtig anzumerken:</a:t>
            </a:r>
            <a:r>
              <a:rPr lang="de-DE" baseline="0" dirty="0" smtClean="0"/>
              <a:t> </a:t>
            </a:r>
            <a:r>
              <a:rPr lang="de-DE" dirty="0" smtClean="0"/>
              <a:t>Was bedeutet erreicht?</a:t>
            </a:r>
          </a:p>
          <a:p>
            <a:r>
              <a:rPr lang="de-DE" dirty="0" smtClean="0"/>
              <a:t>Ländlicher Raum bezieht</a:t>
            </a:r>
            <a:r>
              <a:rPr lang="de-DE" baseline="0" dirty="0" smtClean="0"/>
              <a:t> sich auf die Raumkategorien „Ländlicher Raum im engeren Sinne“ und „Verdichtungsbereiche im Ländlichen Raum“ des Landesentwicklungsplans von 2002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69F00-87EF-4E3B-BA54-5E09585186C1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396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69F00-87EF-4E3B-BA54-5E09585186C1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610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69F00-87EF-4E3B-BA54-5E09585186C1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601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Details zur Historie auf der Webseite unter „Meilensteine“, Minister und</a:t>
            </a:r>
            <a:r>
              <a:rPr lang="de-DE" baseline="0" dirty="0" smtClean="0"/>
              <a:t> Staatssekretärin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69F00-87EF-4E3B-BA54-5E09585186C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50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69F00-87EF-4E3B-BA54-5E09585186C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36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69F00-87EF-4E3B-BA54-5E09585186C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17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66FB-A378-4EC3-B5F0-1C6AC83FE98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927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Übersetzung der Grundsätze (Auswahl für externe</a:t>
            </a:r>
            <a:r>
              <a:rPr lang="de-DE" baseline="0" dirty="0" smtClean="0"/>
              <a:t> Akteure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69F00-87EF-4E3B-BA54-5E09585186C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328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ehemals Folie „Örtliche </a:t>
            </a:r>
            <a:r>
              <a:rPr lang="de-DE" dirty="0" err="1" smtClean="0"/>
              <a:t>Versorungsstrukturen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69F00-87EF-4E3B-BA54-5E09585186C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120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de-DE" dirty="0" smtClean="0"/>
              <a:t>Im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66FB-A378-4EC3-B5F0-1C6AC83FE98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46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AG Netzwerk Beratung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966FB-A378-4EC3-B5F0-1C6AC83FE98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45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B3CA-F677-4F3E-92D3-1FD39F596285}" type="datetime1">
              <a:rPr lang="de-DE" smtClean="0"/>
              <a:t>28.10.2022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620-1954-4190-A070-F4858DD7BD1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3602038"/>
            <a:ext cx="12192000" cy="3255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49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AB7D-20A3-4D7E-B159-68B67342C298}" type="datetime1">
              <a:rPr lang="de-DE" smtClean="0"/>
              <a:t>28.10.2022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1E67-AAEC-457C-82EC-C14527B01758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1" y="5961974"/>
            <a:ext cx="1962264" cy="7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8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1"/>
            <a:ext cx="12192000" cy="164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D333-6197-4A31-B34D-EF992BF3A743}" type="datetime1">
              <a:rPr lang="de-DE" smtClean="0"/>
              <a:t>28.10.2022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1E67-AAEC-457C-82EC-C14527B01758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96" y="5966949"/>
            <a:ext cx="2341204" cy="74955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1" y="5961974"/>
            <a:ext cx="1962264" cy="7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2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709737"/>
            <a:ext cx="12192000" cy="2879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689278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5E03-F8E0-4070-A1E1-46E2EB5069A1}" type="datetime1">
              <a:rPr lang="de-DE" smtClean="0"/>
              <a:t>28.10.2022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620-1954-4190-A070-F4858DD7BD1B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0" r="19029"/>
          <a:stretch/>
        </p:blipFill>
        <p:spPr>
          <a:xfrm>
            <a:off x="7287199" y="2393004"/>
            <a:ext cx="5105838" cy="219645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1" y="5961974"/>
            <a:ext cx="1962264" cy="7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6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8724900" y="0"/>
            <a:ext cx="34671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92217"/>
            <a:ext cx="2628900" cy="476655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740" y="992217"/>
            <a:ext cx="8026165" cy="4766556"/>
          </a:xfrm>
        </p:spPr>
        <p:txBody>
          <a:bodyPr vert="horz"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E613-1820-4707-B8F4-6DC113E33E8D}" type="datetime1">
              <a:rPr lang="de-DE" smtClean="0"/>
              <a:t>28.10.2022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1E67-AAEC-457C-82EC-C14527B01758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96" y="5966949"/>
            <a:ext cx="2341204" cy="74955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1" y="5961974"/>
            <a:ext cx="1962264" cy="7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8724900" y="0"/>
            <a:ext cx="34671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92217"/>
            <a:ext cx="2628900" cy="4766556"/>
          </a:xfr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740" y="992217"/>
            <a:ext cx="8026165" cy="4766556"/>
          </a:xfrm>
        </p:spPr>
        <p:txBody>
          <a:bodyPr vert="horz"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5E8A-2E4A-43D0-853C-B6591FEFC652}" type="datetime1">
              <a:rPr lang="de-DE" smtClean="0"/>
              <a:t>28.10.2022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1E67-AAEC-457C-82EC-C14527B01758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96" y="5966949"/>
            <a:ext cx="2341204" cy="74955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1" y="5961974"/>
            <a:ext cx="1962264" cy="7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4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4677-C89E-483F-8BD4-8DB5EFFFA927}" type="datetime1">
              <a:rPr lang="de-DE" smtClean="0"/>
              <a:t>28.10.2022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1E67-AAEC-457C-82EC-C14527B01758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1" y="5961974"/>
            <a:ext cx="1962264" cy="7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8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4D4-BBD0-4356-BBD5-7146A783D364}" type="datetime1">
              <a:rPr lang="de-DE" smtClean="0"/>
              <a:t>28.10.2022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1E67-AAEC-457C-82EC-C14527B01758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1" y="5961974"/>
            <a:ext cx="1962264" cy="7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1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13C1-533D-4E95-AD38-EADAF05A772A}" type="datetime1">
              <a:rPr lang="de-DE" smtClean="0"/>
              <a:t>28.10.2022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1E67-AAEC-457C-82EC-C14527B01758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1" y="5961974"/>
            <a:ext cx="1962264" cy="7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6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5418" y="0"/>
            <a:ext cx="231470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>
            <a:off x="591671" y="992186"/>
            <a:ext cx="1688123" cy="4873625"/>
          </a:xfrm>
        </p:spPr>
        <p:txBody>
          <a:bodyPr vert="vert270" anchor="b">
            <a:noAutofit/>
          </a:bodyPr>
          <a:lstStyle>
            <a:lvl1pPr>
              <a:defRPr sz="44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905" y="992186"/>
            <a:ext cx="869651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FCC8-AFCA-4BB7-8ACA-54AF4BAF8752}" type="datetime1">
              <a:rPr lang="de-DE" smtClean="0"/>
              <a:t>28.10.2022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1E67-AAEC-457C-82EC-C14527B01758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1" y="5961974"/>
            <a:ext cx="1962264" cy="7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2332" y="6341724"/>
            <a:ext cx="1076268" cy="374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4AB7D-20A3-4D7E-B159-68B67342C298}" type="datetime1">
              <a:rPr lang="de-DE" smtClean="0"/>
              <a:t>28.10.2022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399" y="6356351"/>
            <a:ext cx="541507" cy="360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A1E67-AAEC-457C-82EC-C14527B01758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96" y="5966949"/>
            <a:ext cx="2341204" cy="7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3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5" r:id="rId4"/>
    <p:sldLayoutId id="2147483696" r:id="rId5"/>
    <p:sldLayoutId id="2147483688" r:id="rId6"/>
    <p:sldLayoutId id="2147483689" r:id="rId7"/>
    <p:sldLayoutId id="2147483690" r:id="rId8"/>
    <p:sldLayoutId id="2147483692" r:id="rId9"/>
    <p:sldLayoutId id="214748369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beratungswegweiser-quartier.de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quartier2030-bw.de/quartier_2030/landkarte/__F%C3%B6rderlandkarte.html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rtiersakademie.d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hyperlink" Target="http://www.beratungswegweiser-quartier.d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atungswegweiser-quartier.d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atungswegweiser-quartier.d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atungswegweiser-quartier.d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38.png"/><Relationship Id="rId26" Type="http://schemas.openxmlformats.org/officeDocument/2006/relationships/image" Target="../media/image42.png"/><Relationship Id="rId39" Type="http://schemas.openxmlformats.org/officeDocument/2006/relationships/hyperlink" Target="https://www.bwstiftung.de/de/" TargetMode="External"/><Relationship Id="rId21" Type="http://schemas.openxmlformats.org/officeDocument/2006/relationships/hyperlink" Target="https://www.hs-furtwangen.de/" TargetMode="External"/><Relationship Id="rId34" Type="http://schemas.openxmlformats.org/officeDocument/2006/relationships/image" Target="../media/image46.png"/><Relationship Id="rId42" Type="http://schemas.openxmlformats.org/officeDocument/2006/relationships/image" Target="../media/image50.png"/><Relationship Id="rId47" Type="http://schemas.openxmlformats.org/officeDocument/2006/relationships/hyperlink" Target="https://muetterforum.de/" TargetMode="External"/><Relationship Id="rId50" Type="http://schemas.openxmlformats.org/officeDocument/2006/relationships/image" Target="../media/image54.png"/><Relationship Id="rId55" Type="http://schemas.openxmlformats.org/officeDocument/2006/relationships/hyperlink" Target="https://www.w-vwa.de/" TargetMode="External"/><Relationship Id="rId63" Type="http://schemas.openxmlformats.org/officeDocument/2006/relationships/image" Target="../media/image63.jpeg"/><Relationship Id="rId7" Type="http://schemas.openxmlformats.org/officeDocument/2006/relationships/image" Target="../media/image32.png"/><Relationship Id="rId2" Type="http://schemas.openxmlformats.org/officeDocument/2006/relationships/hyperlink" Target="https://www.gemeindetag-bw.de/" TargetMode="External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29" Type="http://schemas.openxmlformats.org/officeDocument/2006/relationships/hyperlink" Target="https://www.pflegedigital-bw.de/de/" TargetMode="External"/><Relationship Id="rId41" Type="http://schemas.openxmlformats.org/officeDocument/2006/relationships/hyperlink" Target="https://sozialministerium.baden-wuerttemberg.de/de/ministerium/landes-behindertenbeauftragte/" TargetMode="External"/><Relationship Id="rId54" Type="http://schemas.openxmlformats.org/officeDocument/2006/relationships/image" Target="../media/image56.png"/><Relationship Id="rId62" Type="http://schemas.openxmlformats.org/officeDocument/2006/relationships/image" Target="../media/image62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landkreistag-bw.de/" TargetMode="External"/><Relationship Id="rId11" Type="http://schemas.openxmlformats.org/officeDocument/2006/relationships/image" Target="../media/image34.png"/><Relationship Id="rId24" Type="http://schemas.openxmlformats.org/officeDocument/2006/relationships/image" Target="../media/image41.png"/><Relationship Id="rId32" Type="http://schemas.openxmlformats.org/officeDocument/2006/relationships/image" Target="../media/image45.png"/><Relationship Id="rId37" Type="http://schemas.openxmlformats.org/officeDocument/2006/relationships/hyperlink" Target="https://lsr-bw.de/" TargetMode="External"/><Relationship Id="rId40" Type="http://schemas.openxmlformats.org/officeDocument/2006/relationships/image" Target="../media/image49.png"/><Relationship Id="rId45" Type="http://schemas.openxmlformats.org/officeDocument/2006/relationships/hyperlink" Target="http://www.laka-bw.de/" TargetMode="External"/><Relationship Id="rId53" Type="http://schemas.openxmlformats.org/officeDocument/2006/relationships/hyperlink" Target="https://www.usta-bw.de/fachstelle-usta/" TargetMode="External"/><Relationship Id="rId58" Type="http://schemas.openxmlformats.org/officeDocument/2006/relationships/image" Target="../media/image58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23" Type="http://schemas.openxmlformats.org/officeDocument/2006/relationships/hyperlink" Target="https://mehrgenerationenhaus-baden-wuerttemberg.de/" TargetMode="External"/><Relationship Id="rId28" Type="http://schemas.openxmlformats.org/officeDocument/2006/relationships/image" Target="../media/image43.png"/><Relationship Id="rId36" Type="http://schemas.openxmlformats.org/officeDocument/2006/relationships/image" Target="../media/image47.png"/><Relationship Id="rId49" Type="http://schemas.openxmlformats.org/officeDocument/2006/relationships/hyperlink" Target="https://stm.baden-wuerttemberg.de/de/startseite/" TargetMode="External"/><Relationship Id="rId57" Type="http://schemas.openxmlformats.org/officeDocument/2006/relationships/hyperlink" Target="https://www.pflege-engagiert.de/" TargetMode="External"/><Relationship Id="rId61" Type="http://schemas.openxmlformats.org/officeDocument/2006/relationships/image" Target="../media/image61.png"/><Relationship Id="rId10" Type="http://schemas.openxmlformats.org/officeDocument/2006/relationships/hyperlink" Target="https://www.statistik-bw.de/FaFo/Aktuell/" TargetMode="External"/><Relationship Id="rId19" Type="http://schemas.openxmlformats.org/officeDocument/2006/relationships/hyperlink" Target="https://www.kvjs.de/startseite" TargetMode="External"/><Relationship Id="rId31" Type="http://schemas.openxmlformats.org/officeDocument/2006/relationships/hyperlink" Target="https://lag-sozialestadtentwicklung-bw.de/start" TargetMode="External"/><Relationship Id="rId44" Type="http://schemas.openxmlformats.org/officeDocument/2006/relationships/image" Target="../media/image51.png"/><Relationship Id="rId52" Type="http://schemas.openxmlformats.org/officeDocument/2006/relationships/image" Target="../media/image55.png"/><Relationship Id="rId60" Type="http://schemas.openxmlformats.org/officeDocument/2006/relationships/image" Target="../media/image60.png"/><Relationship Id="rId4" Type="http://schemas.openxmlformats.org/officeDocument/2006/relationships/hyperlink" Target="https://www.staedtetag-bw.de/" TargetMode="External"/><Relationship Id="rId9" Type="http://schemas.openxmlformats.org/officeDocument/2006/relationships/image" Target="../media/image33.png"/><Relationship Id="rId14" Type="http://schemas.openxmlformats.org/officeDocument/2006/relationships/hyperlink" Target="https://www.wir-leben-genossenschaft.de/" TargetMode="External"/><Relationship Id="rId22" Type="http://schemas.openxmlformats.org/officeDocument/2006/relationships/image" Target="../media/image40.png"/><Relationship Id="rId27" Type="http://schemas.openxmlformats.org/officeDocument/2006/relationships/hyperlink" Target="https://www.alzheimer-bw.de/" TargetMode="External"/><Relationship Id="rId30" Type="http://schemas.openxmlformats.org/officeDocument/2006/relationships/image" Target="../media/image44.png"/><Relationship Id="rId35" Type="http://schemas.openxmlformats.org/officeDocument/2006/relationships/hyperlink" Target="https://www.dhbw.de/startseite" TargetMode="External"/><Relationship Id="rId43" Type="http://schemas.openxmlformats.org/officeDocument/2006/relationships/hyperlink" Target="https://liga-bw.de/" TargetMode="External"/><Relationship Id="rId48" Type="http://schemas.openxmlformats.org/officeDocument/2006/relationships/image" Target="../media/image53.png"/><Relationship Id="rId56" Type="http://schemas.openxmlformats.org/officeDocument/2006/relationships/image" Target="../media/image57.png"/><Relationship Id="rId8" Type="http://schemas.openxmlformats.org/officeDocument/2006/relationships/hyperlink" Target="https://www.gemeindenetzwerk-be.de/" TargetMode="External"/><Relationship Id="rId51" Type="http://schemas.openxmlformats.org/officeDocument/2006/relationships/hyperlink" Target="https://kda.de/" TargetMode="External"/><Relationship Id="rId3" Type="http://schemas.openxmlformats.org/officeDocument/2006/relationships/image" Target="../media/image30.png"/><Relationship Id="rId12" Type="http://schemas.openxmlformats.org/officeDocument/2006/relationships/hyperlink" Target="https://www.fawo-bw.de/" TargetMode="External"/><Relationship Id="rId17" Type="http://schemas.openxmlformats.org/officeDocument/2006/relationships/hyperlink" Target="https://allianz-fuer-beteiligung.de/" TargetMode="External"/><Relationship Id="rId25" Type="http://schemas.openxmlformats.org/officeDocument/2006/relationships/hyperlink" Target="https://kinder-jugendbeteiligung-bw.de/" TargetMode="External"/><Relationship Id="rId33" Type="http://schemas.openxmlformats.org/officeDocument/2006/relationships/hyperlink" Target="https://www.kh-freiburg.de/de" TargetMode="External"/><Relationship Id="rId38" Type="http://schemas.openxmlformats.org/officeDocument/2006/relationships/image" Target="../media/image48.png"/><Relationship Id="rId46" Type="http://schemas.openxmlformats.org/officeDocument/2006/relationships/image" Target="../media/image52.png"/><Relationship Id="rId59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artier2030-bw.de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590303"/>
            <a:ext cx="12192000" cy="1655762"/>
          </a:xfrm>
          <a:noFill/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Vortrag </a:t>
            </a:r>
            <a:r>
              <a:rPr lang="de-DE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den Kinder-Gesundheitswochen im </a:t>
            </a:r>
            <a:r>
              <a:rPr lang="de-DE" sz="2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Enzkreis</a:t>
            </a:r>
            <a:endParaRPr lang="de-DE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28.10.2022</a:t>
            </a:r>
            <a:endParaRPr lang="de-DE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45" y="5650173"/>
            <a:ext cx="2893938" cy="926512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43466" y="1456267"/>
            <a:ext cx="10871200" cy="1827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de-DE" sz="44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Quartier 2030 – </a:t>
            </a:r>
            <a:r>
              <a:rPr lang="de-DE" sz="4400" b="1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Gemeinsam.Gestalten</a:t>
            </a:r>
            <a:r>
              <a:rPr lang="de-DE" sz="44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de-DE" sz="36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Weg zur generationengerechten und familienfreundlichen Gemeindeentwicklung</a:t>
            </a:r>
            <a:endParaRPr lang="de-DE" sz="36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dirty="0"/>
              <a:t>Unterstützung von Kommunen und zivilgesellschaftlichen Akteuren </a:t>
            </a:r>
            <a:r>
              <a:rPr lang="de-DE" dirty="0" smtClean="0"/>
              <a:t>in </a:t>
            </a:r>
            <a:r>
              <a:rPr lang="de-DE" dirty="0"/>
              <a:t>der </a:t>
            </a:r>
            <a:r>
              <a:rPr lang="de-DE" dirty="0" smtClean="0"/>
              <a:t>alters- und generationengerechten Quartiersentwicklung </a:t>
            </a:r>
            <a:endParaRPr lang="de-DE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dirty="0" smtClean="0"/>
              <a:t>Verankerung </a:t>
            </a:r>
            <a:r>
              <a:rPr lang="de-DE" dirty="0"/>
              <a:t>von Quartiersentwicklung in der kommunalen Verantwortung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dirty="0" smtClean="0"/>
              <a:t>Verankerung </a:t>
            </a:r>
            <a:r>
              <a:rPr lang="de-DE" dirty="0"/>
              <a:t>des Themas als Querschnittsthema </a:t>
            </a:r>
            <a:endParaRPr lang="de-DE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dirty="0" smtClean="0"/>
              <a:t>Intensive </a:t>
            </a:r>
            <a:r>
              <a:rPr lang="de-DE" dirty="0"/>
              <a:t>Vernetzung auf allen Ebenen </a:t>
            </a:r>
            <a:endParaRPr lang="de-DE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dirty="0" smtClean="0"/>
              <a:t>Förderung von Beteiligung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1E67-AAEC-457C-82EC-C14527B01758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10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Handlungsfelder der Landesstrategie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1E67-AAEC-457C-82EC-C14527B01758}" type="slidenum">
              <a:rPr lang="de-DE" smtClean="0"/>
              <a:t>11</a:t>
            </a:fld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82" y="1825625"/>
            <a:ext cx="69274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6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Angebote der Landesstrategie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1E67-AAEC-457C-82EC-C14527B01758}" type="slidenum">
              <a:rPr lang="de-DE" smtClean="0"/>
              <a:t>12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62" b="100000" l="1581" r="99917">
                        <a14:foregroundMark x1="35358" y1="30117" x2="4243" y2="31199"/>
                        <a14:foregroundMark x1="31115" y1="37782" x2="20715" y2="33003"/>
                        <a14:foregroundMark x1="19301" y1="33814" x2="3245" y2="33634"/>
                        <a14:foregroundMark x1="3078" y1="32732" x2="13228" y2="29666"/>
                        <a14:foregroundMark x1="8153" y1="31650" x2="4077" y2="29666"/>
                        <a14:foregroundMark x1="30699" y1="28765" x2="12646" y2="27051"/>
                        <a14:foregroundMark x1="29118" y1="25248" x2="13644" y2="25248"/>
                        <a14:foregroundMark x1="24792" y1="24346" x2="32113" y2="16862"/>
                        <a14:foregroundMark x1="38020" y1="78629" x2="37022" y2="54103"/>
                        <a14:foregroundMark x1="42346" y1="79531" x2="52496" y2="59243"/>
                        <a14:foregroundMark x1="40932" y1="78359" x2="43927" y2="56988"/>
                        <a14:foregroundMark x1="12646" y1="60325" x2="29534" y2="58972"/>
                        <a14:foregroundMark x1="30699" y1="58341" x2="11980" y2="57710"/>
                        <a14:foregroundMark x1="30283" y1="61226" x2="13644" y2="61677"/>
                        <a14:foregroundMark x1="14060" y1="62308" x2="11564" y2="59874"/>
                        <a14:foregroundMark x1="73211" y1="59423" x2="74875" y2="36519"/>
                        <a14:foregroundMark x1="66140" y1="54373" x2="64309" y2="37151"/>
                        <a14:foregroundMark x1="82030" y1="41389" x2="83611" y2="50857"/>
                        <a14:foregroundMark x1="85857" y1="62038" x2="79118" y2="52119"/>
                        <a14:foregroundMark x1="68552" y1="68711" x2="89933" y2="90532"/>
                        <a14:foregroundMark x1="54077" y1="88278" x2="85857" y2="86114"/>
                        <a14:foregroundMark x1="33195" y1="74211" x2="30699" y2="57890"/>
                        <a14:foregroundMark x1="72629" y1="92065" x2="72629" y2="87015"/>
                        <a14:foregroundMark x1="91764" y1="45987" x2="96256" y2="47791"/>
                        <a14:foregroundMark x1="82612" y1="18846" x2="52246" y2="15960"/>
                        <a14:foregroundMark x1="64476" y1="7214" x2="78369" y2="6763"/>
                        <a14:foregroundMark x1="76290" y1="12894" x2="87105" y2="12263"/>
                        <a14:foregroundMark x1="77953" y1="11362" x2="85691" y2="10730"/>
                        <a14:foregroundMark x1="79950" y1="14427" x2="88103" y2="13526"/>
                        <a14:foregroundMark x1="71215" y1="76014" x2="76290" y2="83048"/>
                        <a14:foregroundMark x1="57987" y1="76014" x2="69800" y2="82777"/>
                        <a14:foregroundMark x1="83444" y1="79711" x2="77537" y2="83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67" y="1803047"/>
            <a:ext cx="4993232" cy="4607670"/>
          </a:xfrm>
          <a:prstGeom prst="rect">
            <a:avLst/>
          </a:prstGeom>
        </p:spPr>
      </p:pic>
      <p:sp>
        <p:nvSpPr>
          <p:cNvPr id="14" name="Inhaltsplatzhalter 4"/>
          <p:cNvSpPr txBox="1">
            <a:spLocks/>
          </p:cNvSpPr>
          <p:nvPr/>
        </p:nvSpPr>
        <p:spPr>
          <a:xfrm>
            <a:off x="1007515" y="2325511"/>
            <a:ext cx="2712157" cy="118286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Inhaltsplatzhalter 4"/>
          <p:cNvSpPr txBox="1">
            <a:spLocks/>
          </p:cNvSpPr>
          <p:nvPr/>
        </p:nvSpPr>
        <p:spPr>
          <a:xfrm>
            <a:off x="838200" y="4544131"/>
            <a:ext cx="3093845" cy="1440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800" dirty="0">
              <a:solidFill>
                <a:schemeClr val="accent5"/>
              </a:solidFill>
            </a:endParaRPr>
          </a:p>
        </p:txBody>
      </p:sp>
      <p:sp>
        <p:nvSpPr>
          <p:cNvPr id="16" name="Inhaltsplatzhalter 4"/>
          <p:cNvSpPr txBox="1">
            <a:spLocks/>
          </p:cNvSpPr>
          <p:nvPr/>
        </p:nvSpPr>
        <p:spPr>
          <a:xfrm>
            <a:off x="8051798" y="5190281"/>
            <a:ext cx="3068479" cy="1220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80" y="3296436"/>
            <a:ext cx="1408753" cy="197922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0800000">
            <a:off x="355525" y="999634"/>
            <a:ext cx="1688123" cy="2728307"/>
          </a:xfrm>
        </p:spPr>
        <p:txBody>
          <a:bodyPr anchor="ctr"/>
          <a:lstStyle/>
          <a:p>
            <a:r>
              <a:rPr lang="de-DE" dirty="0" smtClean="0"/>
              <a:t>Information</a:t>
            </a:r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idx="1"/>
          </p:nvPr>
        </p:nvSpPr>
        <p:spPr>
          <a:xfrm>
            <a:off x="2715905" y="992186"/>
            <a:ext cx="4801047" cy="4873625"/>
          </a:xfrm>
        </p:spPr>
        <p:txBody>
          <a:bodyPr>
            <a:normAutofit/>
          </a:bodyPr>
          <a:lstStyle/>
          <a:p>
            <a:r>
              <a:rPr lang="de-DE" sz="2400" dirty="0" smtClean="0">
                <a:sym typeface="Webdings" panose="05030102010509060703" pitchFamily="18" charset="2"/>
              </a:rPr>
              <a:t>7 gesellschaftspolitische Handlungsfelder</a:t>
            </a:r>
          </a:p>
          <a:p>
            <a:r>
              <a:rPr lang="de-DE" sz="2400" dirty="0" smtClean="0"/>
              <a:t>Informationsportal </a:t>
            </a:r>
            <a:r>
              <a:rPr lang="de-DE" sz="2400" dirty="0"/>
              <a:t>mit </a:t>
            </a:r>
            <a:r>
              <a:rPr lang="de-DE" sz="2400" dirty="0" smtClean="0"/>
              <a:t>bereits über </a:t>
            </a:r>
            <a:r>
              <a:rPr lang="de-DE" sz="2400" dirty="0"/>
              <a:t>70 </a:t>
            </a:r>
            <a:r>
              <a:rPr lang="de-DE" sz="2400" dirty="0" smtClean="0"/>
              <a:t>Praxisbeispielen</a:t>
            </a:r>
          </a:p>
          <a:p>
            <a:r>
              <a:rPr lang="de-DE" sz="2400" dirty="0" smtClean="0"/>
              <a:t>über 3000 </a:t>
            </a:r>
            <a:r>
              <a:rPr lang="de-DE" sz="2400" dirty="0"/>
              <a:t>Newsletter-Abos</a:t>
            </a:r>
          </a:p>
          <a:p>
            <a:endParaRPr lang="de-DE" sz="2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53" y="-386728"/>
            <a:ext cx="2520000" cy="251914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/>
          <a:srcRect r="2018"/>
          <a:stretch/>
        </p:blipFill>
        <p:spPr>
          <a:xfrm>
            <a:off x="7516952" y="1621153"/>
            <a:ext cx="3545401" cy="42135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380" y="4181666"/>
            <a:ext cx="2805105" cy="197922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1E67-AAEC-457C-82EC-C14527B0175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46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0800000">
            <a:off x="355525" y="999634"/>
            <a:ext cx="1688123" cy="2728307"/>
          </a:xfrm>
        </p:spPr>
        <p:txBody>
          <a:bodyPr anchor="ctr"/>
          <a:lstStyle/>
          <a:p>
            <a:r>
              <a:rPr lang="de-DE" dirty="0" smtClean="0"/>
              <a:t>Beratung</a:t>
            </a:r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Vom Land finanziertes und von Landkreistag, Städtetag und Gemeindetag BW getragenes </a:t>
            </a:r>
            <a:r>
              <a:rPr lang="de-DE" sz="2400" b="1" dirty="0"/>
              <a:t>Gemeinsames </a:t>
            </a:r>
            <a:r>
              <a:rPr lang="de-DE" sz="2400" b="1" dirty="0" smtClean="0"/>
              <a:t>Kommunales Kompetenzzentrum Quartiersentwicklung</a:t>
            </a:r>
            <a:r>
              <a:rPr lang="de-DE" sz="2400" dirty="0" smtClean="0"/>
              <a:t> (GKZ.QE) von Städtetag, Gemeindetag und Landkreistag</a:t>
            </a:r>
          </a:p>
          <a:p>
            <a:r>
              <a:rPr lang="de-DE" sz="2400" dirty="0" smtClean="0"/>
              <a:t>Fachstelle </a:t>
            </a:r>
            <a:r>
              <a:rPr lang="de-DE" sz="2400" dirty="0"/>
              <a:t>Ambulant unterstützte Wohnformen (</a:t>
            </a:r>
            <a:r>
              <a:rPr lang="de-DE" sz="2400" dirty="0" err="1"/>
              <a:t>FaWo</a:t>
            </a:r>
            <a:r>
              <a:rPr lang="de-DE" sz="2400" dirty="0" smtClean="0"/>
              <a:t>) (beim KVJS)</a:t>
            </a:r>
          </a:p>
          <a:p>
            <a:endParaRPr lang="de-DE" sz="2400" dirty="0"/>
          </a:p>
          <a:p>
            <a:endParaRPr lang="de-DE" sz="2400" dirty="0" smtClean="0"/>
          </a:p>
          <a:p>
            <a:pPr marL="0" indent="0">
              <a:buNone/>
            </a:pPr>
            <a:endParaRPr lang="de-DE" sz="2800" dirty="0" smtClean="0">
              <a:hlinkClick r:id="rId3"/>
            </a:endParaRPr>
          </a:p>
          <a:p>
            <a:pPr marL="0" indent="0">
              <a:buNone/>
            </a:pPr>
            <a:endParaRPr lang="de-DE" sz="2800" dirty="0">
              <a:hlinkClick r:id="rId3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804" y="5301447"/>
            <a:ext cx="1289298" cy="64464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672C360-7590-4D60-A091-B59939523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171" y="5195393"/>
            <a:ext cx="1803701" cy="85675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705" y="5972175"/>
            <a:ext cx="1946637" cy="74769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128" y="4192514"/>
            <a:ext cx="2119629" cy="69241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138" y="3827193"/>
            <a:ext cx="2596205" cy="173080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51" y="5475787"/>
            <a:ext cx="1350249" cy="1021960"/>
          </a:xfrm>
          <a:prstGeom prst="rect">
            <a:avLst/>
          </a:prstGeom>
        </p:spPr>
      </p:pic>
      <p:pic>
        <p:nvPicPr>
          <p:cNvPr id="18" name="Inhaltsplatzhalter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120" y="3673318"/>
            <a:ext cx="2925872" cy="195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3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0800000">
            <a:off x="331229" y="992186"/>
            <a:ext cx="1688123" cy="2728307"/>
          </a:xfrm>
        </p:spPr>
        <p:txBody>
          <a:bodyPr anchor="ctr"/>
          <a:lstStyle/>
          <a:p>
            <a:r>
              <a:rPr lang="de-DE" dirty="0" smtClean="0"/>
              <a:t>Beratung</a:t>
            </a:r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idx="1"/>
          </p:nvPr>
        </p:nvSpPr>
        <p:spPr>
          <a:xfrm>
            <a:off x="2715905" y="992186"/>
            <a:ext cx="7298952" cy="4873625"/>
          </a:xfrm>
        </p:spPr>
        <p:txBody>
          <a:bodyPr>
            <a:normAutofit/>
          </a:bodyPr>
          <a:lstStyle/>
          <a:p>
            <a:r>
              <a:rPr lang="de-DE" sz="2400" dirty="0"/>
              <a:t>Geschäftsstelle der Mehrgenerationenhäuser BW (LAG MGH)</a:t>
            </a:r>
          </a:p>
          <a:p>
            <a:r>
              <a:rPr lang="de-DE" sz="2400" dirty="0" smtClean="0"/>
              <a:t>im </a:t>
            </a:r>
            <a:r>
              <a:rPr lang="de-DE" sz="2400" dirty="0"/>
              <a:t>Aufbau: (Sozial-)Genossenschaftliche Beratung durch </a:t>
            </a:r>
            <a:r>
              <a:rPr lang="de-DE" sz="2400" dirty="0" err="1"/>
              <a:t>bwgv</a:t>
            </a:r>
            <a:endParaRPr lang="de-DE" sz="2400" dirty="0"/>
          </a:p>
          <a:p>
            <a:r>
              <a:rPr lang="de-DE" sz="2400" dirty="0" smtClean="0"/>
              <a:t>geplant: </a:t>
            </a:r>
            <a:r>
              <a:rPr lang="de-DE" sz="2400" dirty="0"/>
              <a:t>Beratungsstelle für die Zivilgesellschaft</a:t>
            </a:r>
          </a:p>
          <a:p>
            <a:r>
              <a:rPr lang="de-DE" sz="2400" dirty="0"/>
              <a:t>Netzwerk aus </a:t>
            </a:r>
            <a:r>
              <a:rPr lang="de-DE" sz="2400" dirty="0" smtClean="0"/>
              <a:t>20 </a:t>
            </a:r>
            <a:r>
              <a:rPr lang="de-DE" sz="2400" dirty="0"/>
              <a:t>Beratungsinstitutionen für vernetzte, auf Quartiersprozesse abgestimmte Beratungsangebote insbesondere</a:t>
            </a:r>
          </a:p>
          <a:p>
            <a:endParaRPr lang="de-DE" sz="2400" dirty="0" smtClean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700" y="-485567"/>
            <a:ext cx="2520000" cy="251914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1E67-AAEC-457C-82EC-C14527B0175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6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0800000">
            <a:off x="526900" y="928941"/>
            <a:ext cx="1688123" cy="2507505"/>
          </a:xfrm>
        </p:spPr>
        <p:txBody>
          <a:bodyPr anchor="ctr"/>
          <a:lstStyle/>
          <a:p>
            <a:r>
              <a:rPr lang="de-DE" dirty="0" smtClean="0"/>
              <a:t>Förderung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92088" y="999634"/>
            <a:ext cx="7892090" cy="5720234"/>
          </a:xfrm>
        </p:spPr>
        <p:txBody>
          <a:bodyPr>
            <a:normAutofit/>
          </a:bodyPr>
          <a:lstStyle/>
          <a:p>
            <a:r>
              <a:rPr lang="de-DE" sz="2400" dirty="0"/>
              <a:t>370 Förderungen für Kommunen und die </a:t>
            </a:r>
            <a:r>
              <a:rPr lang="de-DE" sz="2400" dirty="0" smtClean="0"/>
              <a:t>Zivilgesellschaft über die Förderlinien „Quartiersimpulse“ (für Kommunen) und „Gut Beraten. Quartier“ (zivilgesellschaftliche Akteure)</a:t>
            </a:r>
          </a:p>
          <a:p>
            <a:r>
              <a:rPr lang="de-DE" sz="2400" dirty="0" smtClean="0"/>
              <a:t>Projekt „Demenz im Quartier“ Alzheimergesellschaft BW mit 120 teilnehmenden Kommunen</a:t>
            </a:r>
          </a:p>
          <a:p>
            <a:r>
              <a:rPr lang="de-DE" sz="2400" smtClean="0"/>
              <a:t>Projekt </a:t>
            </a:r>
            <a:r>
              <a:rPr lang="de-DE" sz="2400" dirty="0" smtClean="0"/>
              <a:t>„AQUILA“ mit der KH Freiburg zu Öffnung von Pflegeeinrichtungen in das Quartier</a:t>
            </a:r>
            <a:endParaRPr lang="de-DE" sz="2400" dirty="0"/>
          </a:p>
          <a:p>
            <a:r>
              <a:rPr lang="de-DE" sz="2400" smtClean="0"/>
              <a:t>Sonderprogramme</a:t>
            </a:r>
            <a:r>
              <a:rPr lang="de-DE" sz="2400" dirty="0" smtClean="0"/>
              <a:t>, z. B. jüngst 2021 Förderprogramm zur Abmilderung der Corona-Folgen mit der LAG Mehrgenerationenhäuser</a:t>
            </a:r>
          </a:p>
          <a:p>
            <a:pPr lvl="1"/>
            <a:r>
              <a:rPr lang="de-DE" sz="2000" dirty="0" smtClean="0"/>
              <a:t>Fördervolumen 1,5 Mio. €</a:t>
            </a:r>
          </a:p>
          <a:p>
            <a:pPr lvl="1"/>
            <a:r>
              <a:rPr lang="de-DE" sz="2000" dirty="0" smtClean="0"/>
              <a:t>42 geförderte Projekte</a:t>
            </a:r>
          </a:p>
          <a:p>
            <a:pPr marL="457200" lvl="1" indent="0">
              <a:buNone/>
            </a:pPr>
            <a:endParaRPr lang="de-DE" sz="2000" dirty="0" smtClean="0"/>
          </a:p>
          <a:p>
            <a:pPr lvl="1"/>
            <a:endParaRPr lang="de-DE" sz="2000" dirty="0" smtClean="0"/>
          </a:p>
        </p:txBody>
      </p:sp>
      <p:pic>
        <p:nvPicPr>
          <p:cNvPr id="10" name="Inhaltsplatzhalt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984" y="-417949"/>
            <a:ext cx="2520000" cy="252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1E67-AAEC-457C-82EC-C14527B0175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0800000">
            <a:off x="526900" y="928941"/>
            <a:ext cx="1688123" cy="2507505"/>
          </a:xfrm>
        </p:spPr>
        <p:txBody>
          <a:bodyPr anchor="ctr"/>
          <a:lstStyle/>
          <a:p>
            <a:r>
              <a:rPr lang="de-DE" dirty="0" smtClean="0"/>
              <a:t>Förderung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25809" y="999634"/>
            <a:ext cx="8786605" cy="5720234"/>
          </a:xfrm>
        </p:spPr>
        <p:txBody>
          <a:bodyPr>
            <a:normAutofit lnSpcReduction="10000"/>
          </a:bodyPr>
          <a:lstStyle/>
          <a:p>
            <a:r>
              <a:rPr lang="de-DE" sz="2400" dirty="0" smtClean="0"/>
              <a:t>„Quartiersimpulse. Beratung und Umsetzung von Quartiersprojekten vor Ort.“ | Allianz für Beteiligung e.V.</a:t>
            </a:r>
          </a:p>
          <a:p>
            <a:pPr lvl="1"/>
            <a:r>
              <a:rPr lang="de-DE" sz="2000" dirty="0"/>
              <a:t>seit 2018 </a:t>
            </a:r>
            <a:r>
              <a:rPr lang="de-DE" sz="2000" dirty="0" smtClean="0"/>
              <a:t>92 geförderte Projekte (</a:t>
            </a:r>
            <a:r>
              <a:rPr lang="de-DE" sz="2000" dirty="0" smtClean="0">
                <a:hlinkClick r:id="rId2"/>
              </a:rPr>
              <a:t>Förderlandkarte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smtClean="0"/>
              <a:t>Gesamtvolumen etwa 6,5 Mio. Euro</a:t>
            </a:r>
          </a:p>
          <a:p>
            <a:pPr lvl="1"/>
            <a:r>
              <a:rPr lang="de-DE" sz="2000" dirty="0" smtClean="0"/>
              <a:t>Förderprogramm für Kommunen in Kooperation mit der Zivilgesellschaft</a:t>
            </a:r>
          </a:p>
          <a:p>
            <a:pPr lvl="1"/>
            <a:r>
              <a:rPr lang="de-DE" sz="2000" dirty="0" smtClean="0"/>
              <a:t>Fördersumme: 20.000 Euro – 115.000 Euro </a:t>
            </a:r>
          </a:p>
          <a:p>
            <a:r>
              <a:rPr lang="de-DE" sz="2400" dirty="0" smtClean="0"/>
              <a:t>„Gut beraten! Quartiersentwicklung. Beratungsgutscheine für die Zivilgesellschaft.“ | Allianz für Beteiligung e.V.</a:t>
            </a:r>
          </a:p>
          <a:p>
            <a:pPr lvl="1"/>
            <a:r>
              <a:rPr lang="de-DE" sz="2000" dirty="0" smtClean="0"/>
              <a:t>seit 2018 etwa 150 Beratungsgutscheine</a:t>
            </a:r>
          </a:p>
          <a:p>
            <a:pPr lvl="1"/>
            <a:r>
              <a:rPr lang="de-DE" sz="2000" dirty="0" smtClean="0"/>
              <a:t>Förderprogramm für zivilgesellschaftliche Initiativen</a:t>
            </a:r>
          </a:p>
          <a:p>
            <a:pPr lvl="1"/>
            <a:r>
              <a:rPr lang="de-DE" sz="2000" dirty="0" smtClean="0"/>
              <a:t>Fördersumme: bis zu 4.000 Euro</a:t>
            </a:r>
            <a:endParaRPr lang="de-DE" sz="2000" dirty="0"/>
          </a:p>
          <a:p>
            <a:r>
              <a:rPr lang="de-DE" sz="2400" dirty="0" smtClean="0"/>
              <a:t>„MGH Abmilderung </a:t>
            </a:r>
            <a:r>
              <a:rPr lang="de-DE" sz="2400" dirty="0"/>
              <a:t>der Folgen der Pandemie “ </a:t>
            </a:r>
            <a:r>
              <a:rPr lang="de-DE" sz="2400" dirty="0" smtClean="0"/>
              <a:t>| LAG Mehrgenerationenhäuser BW</a:t>
            </a:r>
          </a:p>
          <a:p>
            <a:pPr lvl="1"/>
            <a:r>
              <a:rPr lang="de-DE" sz="2000" dirty="0" smtClean="0"/>
              <a:t>Laufzeit bis März 2022</a:t>
            </a:r>
          </a:p>
          <a:p>
            <a:pPr lvl="1"/>
            <a:r>
              <a:rPr lang="de-DE" sz="2000" dirty="0" smtClean="0"/>
              <a:t>41 </a:t>
            </a:r>
            <a:r>
              <a:rPr lang="de-DE" sz="2000" dirty="0"/>
              <a:t>geförderte 59 Mehrgenerationenhäuser</a:t>
            </a:r>
          </a:p>
          <a:p>
            <a:pPr lvl="1"/>
            <a:r>
              <a:rPr lang="de-DE" sz="2000" dirty="0" smtClean="0"/>
              <a:t>Gesamtvolumen: </a:t>
            </a:r>
            <a:r>
              <a:rPr lang="de-DE" sz="2000" dirty="0"/>
              <a:t>540.000 Euro </a:t>
            </a:r>
            <a:endParaRPr lang="de-DE" sz="20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122" y="999634"/>
            <a:ext cx="1942528" cy="23056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405" y="5972175"/>
            <a:ext cx="1946637" cy="74769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672C360-7590-4D60-A091-B59939523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949" y="5115417"/>
            <a:ext cx="1803701" cy="85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0800000">
            <a:off x="355525" y="999634"/>
            <a:ext cx="1688123" cy="2728307"/>
          </a:xfrm>
        </p:spPr>
        <p:txBody>
          <a:bodyPr anchor="ctr"/>
          <a:lstStyle/>
          <a:p>
            <a:r>
              <a:rPr lang="de-DE" dirty="0" smtClean="0"/>
              <a:t>Qualifizierung</a:t>
            </a:r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idx="1"/>
          </p:nvPr>
        </p:nvSpPr>
        <p:spPr>
          <a:xfrm>
            <a:off x="2625809" y="999634"/>
            <a:ext cx="7813591" cy="5324966"/>
          </a:xfrm>
        </p:spPr>
        <p:txBody>
          <a:bodyPr>
            <a:normAutofit/>
          </a:bodyPr>
          <a:lstStyle/>
          <a:p>
            <a:r>
              <a:rPr lang="de-DE" sz="2400" dirty="0" smtClean="0"/>
              <a:t>Ziel </a:t>
            </a:r>
            <a:r>
              <a:rPr lang="de-DE" sz="2400" dirty="0"/>
              <a:t>der </a:t>
            </a:r>
            <a:r>
              <a:rPr lang="de-DE" sz="2400" dirty="0" smtClean="0"/>
              <a:t>Quartiersakademie ist </a:t>
            </a:r>
            <a:r>
              <a:rPr lang="de-DE" sz="2400" dirty="0"/>
              <a:t>die </a:t>
            </a:r>
            <a:r>
              <a:rPr lang="de-DE" sz="2400" dirty="0" smtClean="0"/>
              <a:t>Schaffung </a:t>
            </a:r>
            <a:r>
              <a:rPr lang="de-DE" sz="2400" dirty="0"/>
              <a:t>einer integrierten </a:t>
            </a:r>
            <a:r>
              <a:rPr lang="de-DE" sz="2400" dirty="0" smtClean="0"/>
              <a:t>Qualifizierungslandschaft</a:t>
            </a:r>
          </a:p>
          <a:p>
            <a:r>
              <a:rPr lang="de-DE" sz="2400" dirty="0" smtClean="0"/>
              <a:t>Sowohl Einzelfortbildungen als auch Gruppenangebote (→„</a:t>
            </a:r>
            <a:r>
              <a:rPr lang="de-DE" sz="2400" dirty="0" err="1" smtClean="0"/>
              <a:t>Inhouse</a:t>
            </a:r>
            <a:r>
              <a:rPr lang="de-DE" sz="2400" dirty="0" smtClean="0"/>
              <a:t>“)</a:t>
            </a:r>
          </a:p>
          <a:p>
            <a:r>
              <a:rPr lang="de-DE" sz="2400" dirty="0" smtClean="0"/>
              <a:t>Förderung </a:t>
            </a:r>
            <a:r>
              <a:rPr lang="de-DE" sz="2400" dirty="0"/>
              <a:t>von Fortbildungsangeboten für alle, die Quartiere (mit-)entwickeln </a:t>
            </a:r>
          </a:p>
          <a:p>
            <a:pPr lvl="1"/>
            <a:r>
              <a:rPr lang="de-DE" sz="2000" dirty="0" smtClean="0"/>
              <a:t>Kommunen </a:t>
            </a:r>
            <a:r>
              <a:rPr lang="de-DE" sz="2000" dirty="0"/>
              <a:t>und ihre Mitarbeitenden</a:t>
            </a:r>
          </a:p>
          <a:p>
            <a:pPr lvl="1"/>
            <a:r>
              <a:rPr lang="de-DE" sz="2000" dirty="0"/>
              <a:t>Wohlfahrtsverbände und Institutionen</a:t>
            </a:r>
          </a:p>
          <a:p>
            <a:pPr lvl="1"/>
            <a:r>
              <a:rPr lang="de-DE" sz="2000" dirty="0"/>
              <a:t>Bürgerschaftlich Engagierte</a:t>
            </a:r>
          </a:p>
          <a:p>
            <a:pPr lvl="1"/>
            <a:r>
              <a:rPr lang="de-DE" sz="2000" dirty="0"/>
              <a:t>Bewohnerschaft in den Quartieren, die ihr Lebensumfeld (mit)gestalten möchte</a:t>
            </a:r>
          </a:p>
          <a:p>
            <a:r>
              <a:rPr lang="de-DE" sz="2400" dirty="0" smtClean="0"/>
              <a:t>Website: </a:t>
            </a:r>
            <a:r>
              <a:rPr lang="de-DE" sz="2400" dirty="0" smtClean="0">
                <a:hlinkClick r:id="rId3"/>
              </a:rPr>
              <a:t>www.quartiersakademie.de</a:t>
            </a:r>
            <a:r>
              <a:rPr lang="de-DE" sz="2400" dirty="0" smtClean="0"/>
              <a:t> </a:t>
            </a:r>
          </a:p>
          <a:p>
            <a:pPr marL="0" indent="0">
              <a:buNone/>
            </a:pPr>
            <a:endParaRPr lang="de-DE" sz="2800" dirty="0">
              <a:hlinkClick r:id="rId4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05" y="5972175"/>
            <a:ext cx="1946637" cy="74769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6"/>
          <a:srcRect l="6762" t="3655" r="2761" b="12002"/>
          <a:stretch/>
        </p:blipFill>
        <p:spPr>
          <a:xfrm>
            <a:off x="8768898" y="999634"/>
            <a:ext cx="2386013" cy="97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0800000">
            <a:off x="331229" y="1003126"/>
            <a:ext cx="1688123" cy="2728307"/>
          </a:xfrm>
        </p:spPr>
        <p:txBody>
          <a:bodyPr anchor="ctr"/>
          <a:lstStyle/>
          <a:p>
            <a:r>
              <a:rPr lang="de-DE" dirty="0" smtClean="0"/>
              <a:t>Qualifizierung</a:t>
            </a:r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idx="1"/>
          </p:nvPr>
        </p:nvSpPr>
        <p:spPr>
          <a:xfrm>
            <a:off x="2625809" y="2286000"/>
            <a:ext cx="7813591" cy="4038599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bislang rund 250 </a:t>
            </a:r>
            <a:r>
              <a:rPr lang="de-DE" sz="2400" dirty="0"/>
              <a:t>bezuschusste individuelle Qualifizierungen</a:t>
            </a:r>
          </a:p>
          <a:p>
            <a:r>
              <a:rPr lang="de-DE" sz="2400" dirty="0"/>
              <a:t>13 </a:t>
            </a:r>
            <a:r>
              <a:rPr lang="de-DE" sz="2400" dirty="0" err="1" smtClean="0"/>
              <a:t>Inhouse</a:t>
            </a:r>
            <a:r>
              <a:rPr lang="de-DE" sz="2400" dirty="0" smtClean="0"/>
              <a:t>-Qualifizierungen in Kommunen seit 2021</a:t>
            </a:r>
            <a:endParaRPr lang="de-DE" sz="2400" dirty="0"/>
          </a:p>
          <a:p>
            <a:r>
              <a:rPr lang="de-DE" sz="2400" dirty="0" smtClean="0"/>
              <a:t>Ausbau des Qualifizierungsangebots durch Vernetzung mit Fortbildungsträgern → bislang 26 Bildungskooperationen</a:t>
            </a:r>
            <a:endParaRPr lang="de-DE" sz="2000" dirty="0" smtClean="0"/>
          </a:p>
          <a:p>
            <a:r>
              <a:rPr lang="de-DE" sz="2400" dirty="0" smtClean="0"/>
              <a:t>Digitaler Fachtag 2022 mit rund 200 Teilnehmenden</a:t>
            </a:r>
          </a:p>
          <a:p>
            <a:r>
              <a:rPr lang="de-DE" sz="2400" dirty="0"/>
              <a:t>Quartiersakademie:</a:t>
            </a:r>
          </a:p>
          <a:p>
            <a:pPr lvl="1"/>
            <a:r>
              <a:rPr lang="de-DE" sz="2000" dirty="0"/>
              <a:t>Koordinierungsstelle beim KVJS </a:t>
            </a:r>
          </a:p>
          <a:p>
            <a:pPr lvl="1"/>
            <a:r>
              <a:rPr lang="de-DE" sz="2000" dirty="0"/>
              <a:t>beratende Lenkungsgruppe </a:t>
            </a:r>
          </a:p>
          <a:p>
            <a:endParaRPr lang="de-DE" sz="2400" dirty="0" smtClean="0"/>
          </a:p>
          <a:p>
            <a:pPr marL="0" indent="0">
              <a:buNone/>
            </a:pPr>
            <a:endParaRPr lang="de-DE" sz="2400" dirty="0" smtClean="0">
              <a:hlinkClick r:id="rId3"/>
            </a:endParaRPr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42" y="775288"/>
            <a:ext cx="2877087" cy="1295057"/>
          </a:xfrm>
          <a:prstGeom prst="rect">
            <a:avLst/>
          </a:prstGeom>
        </p:spPr>
      </p:pic>
      <p:pic>
        <p:nvPicPr>
          <p:cNvPr id="9" name="Inhaltsplatzhalt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885" y="-256874"/>
            <a:ext cx="2520000" cy="252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1E67-AAEC-457C-82EC-C14527B0175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8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Bahnschrift Condensed" panose="020B0502040204020203" pitchFamily="34" charset="0"/>
                <a:cs typeface="Arial" panose="020B0604020202020204" pitchFamily="34" charset="0"/>
              </a:rPr>
              <a:t>Meilensteine der Landesstrategie</a:t>
            </a:r>
            <a:endParaRPr lang="de-DE" sz="1300" dirty="0"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511-26D1-4BE7-AA44-CA79666DFE83}" type="slidenum">
              <a:rPr lang="de-DE" smtClean="0"/>
              <a:t>2</a:t>
            </a:fld>
            <a:endParaRPr lang="de-DE" dirty="0"/>
          </a:p>
        </p:txBody>
      </p:sp>
      <p:sp>
        <p:nvSpPr>
          <p:cNvPr id="38" name="Rechteck 37"/>
          <p:cNvSpPr/>
          <p:nvPr/>
        </p:nvSpPr>
        <p:spPr>
          <a:xfrm>
            <a:off x="360611" y="1602000"/>
            <a:ext cx="11826240" cy="90000"/>
          </a:xfrm>
          <a:prstGeom prst="rect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/>
          <p:cNvGrpSpPr>
            <a:grpSpLocks noChangeAspect="1"/>
          </p:cNvGrpSpPr>
          <p:nvPr/>
        </p:nvGrpSpPr>
        <p:grpSpPr>
          <a:xfrm>
            <a:off x="619142" y="2312179"/>
            <a:ext cx="2382794" cy="2519999"/>
            <a:chOff x="112434" y="1951672"/>
            <a:chExt cx="3336956" cy="3529105"/>
          </a:xfrm>
        </p:grpSpPr>
        <p:sp>
          <p:nvSpPr>
            <p:cNvPr id="14" name="Sechseck 13"/>
            <p:cNvSpPr/>
            <p:nvPr/>
          </p:nvSpPr>
          <p:spPr>
            <a:xfrm rot="16200000">
              <a:off x="16359" y="2047747"/>
              <a:ext cx="3529105" cy="3336956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560" y="2187691"/>
              <a:ext cx="3000701" cy="2336183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232925" y="2670115"/>
              <a:ext cx="3143784" cy="185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latin typeface="Bahnschrift SemiLight" panose="020B0502040204020203" pitchFamily="34" charset="0"/>
                </a:rPr>
                <a:t>Enquetekommission „Pflege in BW zukunftsorientiert und generationsgerecht gestalten“ </a:t>
              </a:r>
              <a:endParaRPr lang="de-DE" sz="1600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17" name="Flussdiagramm: Manuelle Eingabe 16"/>
            <p:cNvSpPr/>
            <p:nvPr/>
          </p:nvSpPr>
          <p:spPr>
            <a:xfrm rot="21195268">
              <a:off x="543020" y="4453720"/>
              <a:ext cx="2639836" cy="836492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smtClean="0">
                  <a:latin typeface="Bahnschrift SemiLight" panose="020B0502040204020203" pitchFamily="34" charset="0"/>
                </a:rPr>
                <a:t>2014 - 2016</a:t>
              </a:r>
              <a:endParaRPr lang="de-DE" sz="2000" b="1" dirty="0">
                <a:latin typeface="Bahnschrift SemiLight" panose="020B0502040204020203" pitchFamily="34" charset="0"/>
              </a:endParaRPr>
            </a:p>
          </p:txBody>
        </p:sp>
      </p:grpSp>
      <p:grpSp>
        <p:nvGrpSpPr>
          <p:cNvPr id="19" name="Gruppieren 18"/>
          <p:cNvGrpSpPr>
            <a:grpSpLocks noChangeAspect="1"/>
          </p:cNvGrpSpPr>
          <p:nvPr/>
        </p:nvGrpSpPr>
        <p:grpSpPr>
          <a:xfrm>
            <a:off x="3566351" y="2313064"/>
            <a:ext cx="2382794" cy="2520000"/>
            <a:chOff x="4461464" y="1951671"/>
            <a:chExt cx="3336956" cy="3529105"/>
          </a:xfrm>
        </p:grpSpPr>
        <p:sp>
          <p:nvSpPr>
            <p:cNvPr id="20" name="Sechseck 19"/>
            <p:cNvSpPr/>
            <p:nvPr/>
          </p:nvSpPr>
          <p:spPr>
            <a:xfrm rot="16200000">
              <a:off x="4365389" y="2047746"/>
              <a:ext cx="3529105" cy="3336956"/>
            </a:xfrm>
            <a:prstGeom prst="hexagon">
              <a:avLst/>
            </a:prstGeom>
            <a:solidFill>
              <a:srgbClr val="D5F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9589" y="2187690"/>
              <a:ext cx="3000701" cy="2336183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4629591" y="2796337"/>
              <a:ext cx="3000700" cy="142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latin typeface="Bahnschrift SemiLight" panose="020B0502040204020203" pitchFamily="34" charset="0"/>
                </a:rPr>
                <a:t>Ideen-wettbewerb</a:t>
              </a:r>
            </a:p>
            <a:p>
              <a:pPr algn="ctr"/>
              <a:endParaRPr lang="de-DE" sz="2000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23" name="Flussdiagramm: Manuelle Eingabe 22"/>
            <p:cNvSpPr/>
            <p:nvPr/>
          </p:nvSpPr>
          <p:spPr>
            <a:xfrm rot="21195268">
              <a:off x="4814471" y="4453720"/>
              <a:ext cx="2639836" cy="836492"/>
            </a:xfrm>
            <a:prstGeom prst="flowChartManualInput">
              <a:avLst/>
            </a:prstGeom>
            <a:solidFill>
              <a:srgbClr val="64C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smtClean="0">
                  <a:latin typeface="Bahnschrift SemiLight" panose="020B0502040204020203" pitchFamily="34" charset="0"/>
                </a:rPr>
                <a:t>2017</a:t>
              </a:r>
              <a:endParaRPr lang="de-DE" sz="2000" b="1" dirty="0">
                <a:latin typeface="Bahnschrift SemiLight" panose="020B0502040204020203" pitchFamily="34" charset="0"/>
              </a:endParaRPr>
            </a:p>
          </p:txBody>
        </p:sp>
      </p:grpSp>
      <p:grpSp>
        <p:nvGrpSpPr>
          <p:cNvPr id="24" name="Gruppieren 23"/>
          <p:cNvGrpSpPr>
            <a:grpSpLocks noChangeAspect="1"/>
          </p:cNvGrpSpPr>
          <p:nvPr/>
        </p:nvGrpSpPr>
        <p:grpSpPr>
          <a:xfrm>
            <a:off x="6510854" y="2296670"/>
            <a:ext cx="2382794" cy="2520000"/>
            <a:chOff x="8809011" y="1951671"/>
            <a:chExt cx="3336956" cy="3529105"/>
          </a:xfrm>
        </p:grpSpPr>
        <p:sp>
          <p:nvSpPr>
            <p:cNvPr id="25" name="Sechseck 24"/>
            <p:cNvSpPr/>
            <p:nvPr/>
          </p:nvSpPr>
          <p:spPr>
            <a:xfrm rot="16200000">
              <a:off x="8712936" y="2047746"/>
              <a:ext cx="3529105" cy="3336956"/>
            </a:xfrm>
            <a:prstGeom prst="hexagon">
              <a:avLst/>
            </a:prstGeom>
            <a:solidFill>
              <a:srgbClr val="C5D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7135" y="2187690"/>
              <a:ext cx="3000701" cy="2336183"/>
            </a:xfrm>
            <a:prstGeom prst="rect">
              <a:avLst/>
            </a:prstGeom>
          </p:spPr>
        </p:pic>
        <p:sp>
          <p:nvSpPr>
            <p:cNvPr id="27" name="Textfeld 26"/>
            <p:cNvSpPr txBox="1"/>
            <p:nvPr/>
          </p:nvSpPr>
          <p:spPr>
            <a:xfrm>
              <a:off x="8997380" y="2899051"/>
              <a:ext cx="2958733" cy="142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latin typeface="Bahnschrift SemiLight" panose="020B0502040204020203" pitchFamily="34" charset="0"/>
                </a:rPr>
                <a:t>„Quartier 2020 – Gemeinsam. Gestalten.“</a:t>
              </a:r>
              <a:endParaRPr lang="de-DE" sz="2000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28" name="Flussdiagramm: Manuelle Eingabe 27"/>
            <p:cNvSpPr/>
            <p:nvPr/>
          </p:nvSpPr>
          <p:spPr>
            <a:xfrm rot="21195268">
              <a:off x="9156829" y="4457333"/>
              <a:ext cx="2639836" cy="836492"/>
            </a:xfrm>
            <a:prstGeom prst="flowChartManualInput">
              <a:avLst/>
            </a:prstGeom>
            <a:solidFill>
              <a:srgbClr val="57B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smtClean="0">
                  <a:latin typeface="Bahnschrift SemiLight" panose="020B0502040204020203" pitchFamily="34" charset="0"/>
                </a:rPr>
                <a:t>2017</a:t>
              </a:r>
              <a:endParaRPr lang="de-DE" sz="2000" b="1" dirty="0">
                <a:latin typeface="Bahnschrift SemiLight" panose="020B0502040204020203" pitchFamily="34" charset="0"/>
              </a:endParaRPr>
            </a:p>
          </p:txBody>
        </p:sp>
      </p:grpSp>
      <p:grpSp>
        <p:nvGrpSpPr>
          <p:cNvPr id="29" name="Gruppieren 28"/>
          <p:cNvGrpSpPr>
            <a:grpSpLocks noChangeAspect="1"/>
          </p:cNvGrpSpPr>
          <p:nvPr/>
        </p:nvGrpSpPr>
        <p:grpSpPr>
          <a:xfrm>
            <a:off x="9495633" y="2307270"/>
            <a:ext cx="2382794" cy="2520000"/>
            <a:chOff x="4461464" y="1951671"/>
            <a:chExt cx="3336956" cy="3529105"/>
          </a:xfrm>
        </p:grpSpPr>
        <p:sp>
          <p:nvSpPr>
            <p:cNvPr id="30" name="Sechseck 29"/>
            <p:cNvSpPr/>
            <p:nvPr/>
          </p:nvSpPr>
          <p:spPr>
            <a:xfrm rot="16200000">
              <a:off x="4365389" y="2047746"/>
              <a:ext cx="3529105" cy="3336956"/>
            </a:xfrm>
            <a:prstGeom prst="hexagon">
              <a:avLst/>
            </a:prstGeom>
            <a:solidFill>
              <a:srgbClr val="64C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9589" y="2187690"/>
              <a:ext cx="3000701" cy="2336183"/>
            </a:xfrm>
            <a:prstGeom prst="rect">
              <a:avLst/>
            </a:prstGeom>
          </p:spPr>
        </p:pic>
        <p:sp>
          <p:nvSpPr>
            <p:cNvPr id="33" name="Textfeld 32"/>
            <p:cNvSpPr txBox="1"/>
            <p:nvPr/>
          </p:nvSpPr>
          <p:spPr>
            <a:xfrm>
              <a:off x="4626077" y="2853972"/>
              <a:ext cx="3004213" cy="142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latin typeface="Bahnschrift SemiLight" panose="020B0502040204020203" pitchFamily="34" charset="0"/>
                </a:rPr>
                <a:t>„Quartier 2030 – Gemeinsam. Gestalten.“</a:t>
              </a:r>
              <a:endParaRPr lang="de-DE" sz="2000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34" name="Flussdiagramm: Manuelle Eingabe 33"/>
            <p:cNvSpPr/>
            <p:nvPr/>
          </p:nvSpPr>
          <p:spPr>
            <a:xfrm rot="21195268">
              <a:off x="4814471" y="4453720"/>
              <a:ext cx="2639836" cy="836492"/>
            </a:xfrm>
            <a:prstGeom prst="flowChartManualInput">
              <a:avLst/>
            </a:prstGeom>
            <a:solidFill>
              <a:srgbClr val="1471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smtClean="0">
                  <a:latin typeface="Bahnschrift SemiLight" panose="020B0502040204020203" pitchFamily="34" charset="0"/>
                </a:rPr>
                <a:t>2020</a:t>
              </a:r>
              <a:endParaRPr lang="de-DE" sz="2000" b="1" dirty="0">
                <a:latin typeface="Bahnschrift SemiLight" panose="020B0502040204020203" pitchFamily="34" charset="0"/>
              </a:endParaRPr>
            </a:p>
          </p:txBody>
        </p:sp>
      </p:grpSp>
      <p:sp>
        <p:nvSpPr>
          <p:cNvPr id="35" name="Pfeil nach rechts 34"/>
          <p:cNvSpPr/>
          <p:nvPr/>
        </p:nvSpPr>
        <p:spPr>
          <a:xfrm>
            <a:off x="5936083" y="3340328"/>
            <a:ext cx="462379" cy="43268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rechts 35"/>
          <p:cNvSpPr/>
          <p:nvPr/>
        </p:nvSpPr>
        <p:spPr>
          <a:xfrm>
            <a:off x="8891136" y="3321738"/>
            <a:ext cx="462379" cy="43268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 nach rechts 36"/>
          <p:cNvSpPr/>
          <p:nvPr/>
        </p:nvSpPr>
        <p:spPr>
          <a:xfrm>
            <a:off x="2981604" y="3321738"/>
            <a:ext cx="462379" cy="43268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6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0800000">
            <a:off x="362435" y="992186"/>
            <a:ext cx="1688123" cy="4156566"/>
          </a:xfrm>
        </p:spPr>
        <p:txBody>
          <a:bodyPr anchor="ctr"/>
          <a:lstStyle/>
          <a:p>
            <a:r>
              <a:rPr lang="de-DE" dirty="0" smtClean="0"/>
              <a:t>Vernetzung &amp; Erfahrungsaustausch</a:t>
            </a:r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idx="1"/>
          </p:nvPr>
        </p:nvSpPr>
        <p:spPr>
          <a:xfrm>
            <a:off x="2715905" y="992186"/>
            <a:ext cx="7092124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 smtClean="0"/>
              <a:t>AG Netzwerk Beratung</a:t>
            </a:r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 smtClean="0"/>
              <a:t>bislang 6 Regionalkonferenzen</a:t>
            </a:r>
          </a:p>
          <a:p>
            <a:endParaRPr lang="de-DE" sz="2400" dirty="0" smtClean="0"/>
          </a:p>
          <a:p>
            <a:r>
              <a:rPr lang="de-DE" sz="2400" dirty="0" smtClean="0"/>
              <a:t>5. </a:t>
            </a:r>
            <a:r>
              <a:rPr lang="de-DE" sz="2400" dirty="0"/>
              <a:t>l</a:t>
            </a:r>
            <a:r>
              <a:rPr lang="de-DE" sz="2400" dirty="0" smtClean="0"/>
              <a:t>andesweiter (jährlicher) Fachtag Quartiersentwicklung am 5. Juli 2022</a:t>
            </a:r>
          </a:p>
          <a:p>
            <a:r>
              <a:rPr lang="de-DE" sz="2400" dirty="0" smtClean="0"/>
              <a:t>nächster Fachtag am 4. Juli 2023</a:t>
            </a:r>
          </a:p>
          <a:p>
            <a:pPr marL="0" indent="0">
              <a:buNone/>
            </a:pPr>
            <a:endParaRPr lang="de-DE" sz="2800" dirty="0" smtClean="0">
              <a:hlinkClick r:id="rId3"/>
            </a:endParaRPr>
          </a:p>
          <a:p>
            <a:pPr marL="0" indent="0">
              <a:buNone/>
            </a:pPr>
            <a:endParaRPr lang="de-DE" sz="2800" dirty="0">
              <a:hlinkClick r:id="rId3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000" y="-374178"/>
            <a:ext cx="2520000" cy="2520000"/>
          </a:xfrm>
          <a:prstGeom prst="rect">
            <a:avLst/>
          </a:prstGeom>
        </p:spPr>
      </p:pic>
      <p:pic>
        <p:nvPicPr>
          <p:cNvPr id="1026" name="FFF51F25-03EF-4133-8023-ED78064729CD-L0-001" descr="image0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8" b="2455"/>
          <a:stretch/>
        </p:blipFill>
        <p:spPr bwMode="auto">
          <a:xfrm>
            <a:off x="8320646" y="3070469"/>
            <a:ext cx="3345785" cy="2502227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1E67-AAEC-457C-82EC-C14527B0175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96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0800000">
            <a:off x="355524" y="999633"/>
            <a:ext cx="1688123" cy="4156566"/>
          </a:xfrm>
        </p:spPr>
        <p:txBody>
          <a:bodyPr anchor="ctr"/>
          <a:lstStyle/>
          <a:p>
            <a:r>
              <a:rPr lang="de-DE" dirty="0" smtClean="0"/>
              <a:t>Vernetzung &amp; Erfahrungsaustausch</a:t>
            </a:r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Jährlicher landesweiter Fachtag Quartiersentwicklung</a:t>
            </a:r>
          </a:p>
          <a:p>
            <a:r>
              <a:rPr lang="de-DE" sz="2400" dirty="0"/>
              <a:t>Regionalkonferenzen </a:t>
            </a:r>
            <a:r>
              <a:rPr lang="de-DE" sz="2400" dirty="0" smtClean="0"/>
              <a:t>und </a:t>
            </a:r>
            <a:r>
              <a:rPr lang="de-DE" sz="2400" dirty="0"/>
              <a:t>F</a:t>
            </a:r>
            <a:r>
              <a:rPr lang="de-DE" sz="2400" dirty="0" smtClean="0"/>
              <a:t>achveranstaltungen</a:t>
            </a:r>
            <a:endParaRPr lang="de-DE" sz="2400" dirty="0"/>
          </a:p>
          <a:p>
            <a:r>
              <a:rPr lang="de-DE" sz="2400" dirty="0" smtClean="0"/>
              <a:t>Kommunale Netzwerke:</a:t>
            </a:r>
          </a:p>
          <a:p>
            <a:pPr lvl="1"/>
            <a:r>
              <a:rPr lang="de-DE" sz="1600" dirty="0" smtClean="0"/>
              <a:t>Städtetag | </a:t>
            </a:r>
            <a:r>
              <a:rPr lang="de-DE" sz="1600" dirty="0" err="1" smtClean="0"/>
              <a:t>StadtLabore</a:t>
            </a:r>
            <a:r>
              <a:rPr lang="de-DE" sz="1600" dirty="0" smtClean="0"/>
              <a:t> vor Ort</a:t>
            </a:r>
          </a:p>
          <a:p>
            <a:pPr lvl="1"/>
            <a:r>
              <a:rPr lang="de-DE" sz="1600" dirty="0" smtClean="0"/>
              <a:t>Gemeindenetzwerk (i.A. des Gemeindetags) | Kompetenznetzwerk QE und Kompetenzregion Schwäbisch-Hall</a:t>
            </a:r>
          </a:p>
          <a:p>
            <a:pPr lvl="1"/>
            <a:r>
              <a:rPr lang="de-DE" sz="1600" dirty="0" smtClean="0"/>
              <a:t>Landkreistag | Regionalkoordination im Landkreis Tübingen</a:t>
            </a:r>
          </a:p>
          <a:p>
            <a:r>
              <a:rPr lang="de-DE" sz="2400" dirty="0" smtClean="0"/>
              <a:t>Peer-</a:t>
            </a:r>
            <a:r>
              <a:rPr lang="de-DE" sz="2400" dirty="0" err="1" smtClean="0"/>
              <a:t>to</a:t>
            </a:r>
            <a:r>
              <a:rPr lang="de-DE" sz="2400" dirty="0" smtClean="0"/>
              <a:t>-Peer-Ansätze, </a:t>
            </a:r>
            <a:r>
              <a:rPr lang="de-DE" sz="2400" dirty="0" err="1" smtClean="0"/>
              <a:t>zB</a:t>
            </a:r>
            <a:r>
              <a:rPr lang="de-DE" sz="2400" dirty="0" smtClean="0"/>
              <a:t>. im Rahmen der Quartiersimpulse </a:t>
            </a:r>
            <a:r>
              <a:rPr lang="de-DE" sz="2400" dirty="0"/>
              <a:t>„</a:t>
            </a:r>
            <a:r>
              <a:rPr lang="de-DE" sz="2400" dirty="0" err="1"/>
              <a:t>Denkraum</a:t>
            </a:r>
            <a:r>
              <a:rPr lang="de-DE" sz="2400" dirty="0"/>
              <a:t> Quartier“ und „Hallo Quartier</a:t>
            </a:r>
            <a:r>
              <a:rPr lang="de-DE" sz="2400" dirty="0" smtClean="0"/>
              <a:t>!“</a:t>
            </a:r>
          </a:p>
          <a:p>
            <a:r>
              <a:rPr lang="de-DE" sz="2400" dirty="0" smtClean="0"/>
              <a:t>Gremien der Landesstrategie, z. B. Begleitgruppe mit Staatssekretärin Leidig</a:t>
            </a:r>
            <a:endParaRPr lang="de-DE" sz="2400" dirty="0"/>
          </a:p>
          <a:p>
            <a:pPr lvl="1"/>
            <a:endParaRPr lang="de-DE" sz="1600" dirty="0" smtClean="0"/>
          </a:p>
          <a:p>
            <a:pPr marL="457200" lvl="1" indent="0">
              <a:buNone/>
            </a:pPr>
            <a:endParaRPr lang="de-DE" sz="2000" dirty="0" smtClean="0"/>
          </a:p>
          <a:p>
            <a:pPr lvl="1"/>
            <a:endParaRPr lang="de-DE" sz="2000" dirty="0" smtClean="0"/>
          </a:p>
          <a:p>
            <a:pPr marL="0" indent="0">
              <a:buNone/>
            </a:pPr>
            <a:endParaRPr lang="de-DE" sz="2800" dirty="0" smtClean="0">
              <a:hlinkClick r:id="rId3"/>
            </a:endParaRPr>
          </a:p>
          <a:p>
            <a:pPr marL="0" indent="0">
              <a:buNone/>
            </a:pPr>
            <a:endParaRPr lang="de-DE" sz="2800" dirty="0">
              <a:hlinkClick r:id="rId3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5" y="5972175"/>
            <a:ext cx="1946637" cy="7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Netzwerk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dirty="0"/>
              <a:t>Netzwerk </a:t>
            </a:r>
            <a:r>
              <a:rPr lang="de-DE" sz="3200" dirty="0" smtClean="0"/>
              <a:t>aus rund 40 Partnern</a:t>
            </a:r>
          </a:p>
          <a:p>
            <a:r>
              <a:rPr lang="de-DE" sz="3200" dirty="0"/>
              <a:t>engere Vernetzung und Erfahrungsaustausch zwischen den </a:t>
            </a:r>
            <a:r>
              <a:rPr lang="de-DE" sz="3200" dirty="0" smtClean="0"/>
              <a:t>Partnern</a:t>
            </a:r>
          </a:p>
          <a:p>
            <a:r>
              <a:rPr lang="de-DE" sz="3200" dirty="0"/>
              <a:t>stärkere Verzahnung der Angebotsbausteine</a:t>
            </a:r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-1" y="1603466"/>
            <a:ext cx="11808000" cy="90000"/>
          </a:xfrm>
          <a:prstGeom prst="rect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80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1E67-AAEC-457C-82EC-C14527B01758}" type="slidenum">
              <a:rPr lang="de-DE" smtClean="0"/>
              <a:t>23</a:t>
            </a:fld>
            <a:endParaRPr lang="de-DE" dirty="0"/>
          </a:p>
        </p:txBody>
      </p:sp>
      <p:pic>
        <p:nvPicPr>
          <p:cNvPr id="1026" name="Picture 2" descr="https://www.quartier2030-bw.de/images/87ff6820ebac054b09914ad16bce70d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221" y="-40803499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s://www.quartier2030-bw.de/images/e74988e5044f029b992e4f7a9772c587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03" y="209933"/>
            <a:ext cx="1684607" cy="16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www.quartier2030-bw.de/images/658badf016e66ea7c4b301d864b5282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13" y="277486"/>
            <a:ext cx="1807427" cy="180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https://www.quartier2030-bw.de/images/323cd5495d6fbad9378d61eba241b2b2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94" y="1745209"/>
            <a:ext cx="1354860" cy="135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www.quartier2030-bw.de/images/f6c268eb6da21d0360a029982fdc1293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19" y="209933"/>
            <a:ext cx="1595554" cy="15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https://www.quartier2030-bw.de/images/066bfd3b3820f32187ccb5bac4c9da89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1" y="2800491"/>
            <a:ext cx="1394832" cy="13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www.quartier2030-bw.de/images/df460f5896447f3ee93c2bd5980f33db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91" y="3040649"/>
            <a:ext cx="1326795" cy="132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www.quartier2030-bw.de/images/87ff6820ebac054b09914ad16bce70d9.png">
            <a:hlinkClick r:id="rId2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99" y="381709"/>
            <a:ext cx="1749154" cy="174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https://www.quartier2030-bw.de/images/d3d838ddbb62ba3746f0d697f2772170.pn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0" y="1618278"/>
            <a:ext cx="1369141" cy="136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https://www.quartier2030-bw.de/images/62a42a7fee8fe0432ba24cdcaf2128ae.pn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77" y="1759083"/>
            <a:ext cx="1505801" cy="15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s://www.quartier2030-bw.de/images/2019d7a84d81f4854861d5f3b86b112b.pn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61" y="1504907"/>
            <a:ext cx="1682273" cy="168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s://www.quartier2030-bw.de/images/0e8ae8eb85a0f89a084ed08c06767b5a.pn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28" y="2724372"/>
            <a:ext cx="1737655" cy="173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https://www.quartier2030-bw.de/images/11cda9f01d3dc4ca1ffa89fcf7a2d62b.pn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21" y="2929830"/>
            <a:ext cx="1395590" cy="139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s://www.quartier2030-bw.de/images/9c37dfe93b1183e86c48fdf1b624cb19.png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528" y="4228051"/>
            <a:ext cx="1468763" cy="14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https://www.quartier2030-bw.de/images/9c9673105d57ccb4bcbb4e57bbdabd59.png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99" y="4510494"/>
            <a:ext cx="1388287" cy="138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s://www.quartier2030-bw.de/images/0eaa0e7c10cbe9aca2735aa2a44138fd.png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50" y="3935816"/>
            <a:ext cx="1714595" cy="171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https://www.quartier2030-bw.de/images/e5b1c3177a34fffce994ba6bedc4ba20.png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950" y="1337866"/>
            <a:ext cx="1585994" cy="158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www.quartier2030-bw.de/images/0bfe6add94f1f551bb1755c17092c5d4.png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73" y="2553738"/>
            <a:ext cx="1595516" cy="159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s://www.quartier2030-bw.de/images/33c70e734833bc72453c3ac2e04b14f8.png">
            <a:hlinkClick r:id="rId37"/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908" y="1418454"/>
            <a:ext cx="1994742" cy="199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https://www.quartier2030-bw.de/images/d832646e8db7c5dff524a0c7e45d6d1e.png">
            <a:hlinkClick r:id="rId39"/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5" y="4804139"/>
            <a:ext cx="1301664" cy="130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s://www.quartier2030-bw.de/images/cbd8b1ad0fd4d55d7353e17473faff5c.png">
            <a:hlinkClick r:id="rId41"/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097" y="13862"/>
            <a:ext cx="1987697" cy="198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https://www.quartier2030-bw.de/images/01eeec7d00350a6e6b05e9e71996b1f4.png">
            <a:hlinkClick r:id="rId43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95" y="5311884"/>
            <a:ext cx="1615322" cy="161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https://www.quartier2030-bw.de/images/1cb5781c055d17cabd94a9ac1699e920.png">
            <a:hlinkClick r:id="rId45"/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29" y="5504798"/>
            <a:ext cx="1288547" cy="12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https://www.quartier2030-bw.de/images/e5d9a01a85fe682afb4f246e109bdf61.png">
            <a:hlinkClick r:id="rId47"/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02" y="5349839"/>
            <a:ext cx="1552657" cy="155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s://www.quartier2030-bw.de/images/07b114a5b49aabeeac54f02e89b631a2.png">
            <a:hlinkClick r:id="rId49"/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62" y="157525"/>
            <a:ext cx="1609412" cy="160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7" descr="https://www.quartier2030-bw.de/images/84c5df063d41a49fbf60822feb962bf4.png">
            <a:hlinkClick r:id="rId51"/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410" y="341414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9" descr="https://www.quartier2030-bw.de/images/873a5e8da96df484f5ae647dd0ab75ad.png">
            <a:hlinkClick r:id="rId53"/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79" y="4551117"/>
            <a:ext cx="1061722" cy="106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1" descr="https://www.quartier2030-bw.de/images/299fa58ba99a5618bf2be101663c8aa9.png">
            <a:hlinkClick r:id="rId55"/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425" y="4705876"/>
            <a:ext cx="1173369" cy="11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3" descr="https://www.quartier2030-bw.de/images/a2a39fe54cb1218dad353eb0c825f71d.png">
            <a:hlinkClick r:id="rId57"/>
          </p:cNvPr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17" y="2899791"/>
            <a:ext cx="1542350" cy="154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529" y="4781287"/>
            <a:ext cx="1185411" cy="118541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90" y="3635901"/>
            <a:ext cx="1317617" cy="13176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5" y="3878407"/>
            <a:ext cx="1251134" cy="125113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92" y="1655297"/>
            <a:ext cx="1348333" cy="1348333"/>
          </a:xfrm>
          <a:prstGeom prst="rect">
            <a:avLst/>
          </a:prstGeom>
        </p:spPr>
      </p:pic>
      <p:pic>
        <p:nvPicPr>
          <p:cNvPr id="77" name="Grafik 76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706" y="3023251"/>
            <a:ext cx="1426095" cy="64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Reichweite der Landesstrategie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1E67-AAEC-457C-82EC-C14527B01758}" type="slidenum">
              <a:rPr lang="de-DE" smtClean="0"/>
              <a:t>24</a:t>
            </a:fld>
            <a:endParaRPr lang="de-DE" dirty="0"/>
          </a:p>
        </p:txBody>
      </p:sp>
      <p:graphicFrame>
        <p:nvGraphicFramePr>
          <p:cNvPr id="7" name="Diagramm 6"/>
          <p:cNvGraphicFramePr/>
          <p:nvPr>
            <p:extLst/>
          </p:nvPr>
        </p:nvGraphicFramePr>
        <p:xfrm>
          <a:off x="677334" y="1690688"/>
          <a:ext cx="6703342" cy="466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/>
          <p:nvPr>
            <p:extLst/>
          </p:nvPr>
        </p:nvGraphicFramePr>
        <p:xfrm>
          <a:off x="7087165" y="2291644"/>
          <a:ext cx="3872089" cy="3237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3308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cs typeface="Arial" panose="020B0604020202020204" pitchFamily="34" charset="0"/>
              </a:rPr>
              <a:t>Aktuelle Entwicklungen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86CF-F71A-47D3-BC2A-6A1324AA88B3}" type="slidenum">
              <a:rPr lang="de-DE" smtClean="0"/>
              <a:t>25</a:t>
            </a:fld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981271" y="2960928"/>
            <a:ext cx="1645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Quartier 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96140" y="1871298"/>
            <a:ext cx="9052357" cy="423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Engagement der Landesstrategie in landesweiten Prozessen (z.B. Familienförderstrategie, Strategiedialog </a:t>
            </a:r>
            <a:r>
              <a:rPr lang="de-D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Wohnen und Bauen, Enquete 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de-D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risenfeste Gesellschaft)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beteiligungsorientierte Weiterentwicklung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stärkerer Fokus auf Ländlichen Raum (KOA)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Austausch interministerielle Arbeitsebene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427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>
                <a:cs typeface="Arial" panose="020B0604020202020204" pitchFamily="34" charset="0"/>
              </a:rPr>
              <a:t>Perspektive und Ziel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86CF-F71A-47D3-BC2A-6A1324AA88B3}" type="slidenum">
              <a:rPr lang="de-DE" smtClean="0"/>
              <a:t>26</a:t>
            </a:fld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981271" y="2960928"/>
            <a:ext cx="1645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Quartier 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303257" y="2644406"/>
            <a:ext cx="5603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Alle Kommunen </a:t>
            </a:r>
            <a:r>
              <a:rPr lang="de-DE" sz="2400" dirty="0" smtClean="0"/>
              <a:t>in Baden-Württemberg sollen </a:t>
            </a:r>
            <a:r>
              <a:rPr lang="de-DE" sz="2400" b="1" dirty="0" smtClean="0"/>
              <a:t>bis 2030 </a:t>
            </a:r>
            <a:r>
              <a:rPr lang="de-DE" sz="2400" dirty="0" smtClean="0"/>
              <a:t>von der Landesstrategie erreicht werden.</a:t>
            </a:r>
          </a:p>
          <a:p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46" y="2067298"/>
            <a:ext cx="4618220" cy="3521074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553">
            <a:off x="3972843" y="3671284"/>
            <a:ext cx="1084995" cy="4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 smtClean="0">
                <a:cs typeface="Arial" panose="020B0604020202020204" pitchFamily="34" charset="0"/>
              </a:rPr>
              <a:t>Vielen Dank für Ihre Aufmerksamkeit!</a:t>
            </a:r>
            <a:endParaRPr lang="de-DE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chemeClr val="tx1"/>
                </a:solidFill>
                <a:cs typeface="Arial" panose="020B0604020202020204" pitchFamily="34" charset="0"/>
              </a:rPr>
              <a:t>Bleiben </a:t>
            </a:r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Sie auf dem Laufenden mit unserem kostenfreien </a:t>
            </a:r>
            <a:r>
              <a:rPr lang="de-DE" dirty="0" smtClean="0">
                <a:solidFill>
                  <a:schemeClr val="tx1"/>
                </a:solidFill>
                <a:cs typeface="Arial" panose="020B0604020202020204" pitchFamily="34" charset="0"/>
              </a:rPr>
              <a:t>Newsletter!</a:t>
            </a:r>
          </a:p>
          <a:p>
            <a:r>
              <a:rPr lang="de-DE" dirty="0" smtClean="0">
                <a:solidFill>
                  <a:schemeClr val="tx1"/>
                </a:solidFill>
                <a:hlinkClick r:id="rId2"/>
              </a:rPr>
              <a:t>www.Quartier2030-bw.de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511-26D1-4BE7-AA44-CA79666DFE83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75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Equetekommission</a:t>
            </a:r>
            <a:r>
              <a:rPr lang="de-DE" dirty="0" smtClean="0"/>
              <a:t> Pflege des Landtags von </a:t>
            </a:r>
            <a:r>
              <a:rPr lang="de-DE" dirty="0" err="1" smtClean="0"/>
              <a:t>BaWü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Einsetzung 30.4.2014, Abschluss Herbst 2015</a:t>
            </a:r>
          </a:p>
          <a:p>
            <a:r>
              <a:rPr lang="de-DE" dirty="0" smtClean="0"/>
              <a:t>auf 1000 Seiten rund 400 Handlungsempfehlungen u.a. zu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gesellschaftlicher Wert der Pflege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selbstbestimmtes Leben auch bei Hilfebedarf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gender- und kultursensible Pflege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Attraktivität des Pflegeberufs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Qualität der Aus- und Weiterbildung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Überwindung der Sektorengrenzen im Gesundheitswesen, der Pflege, Prävention und Rehabilitation, von ambulant und stationär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-1" y="1603466"/>
            <a:ext cx="11808000" cy="90000"/>
          </a:xfrm>
          <a:prstGeom prst="rect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5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Unmittelbare Folgerungen aus der </a:t>
            </a:r>
            <a:r>
              <a:rPr lang="de-DE" dirty="0" err="1" smtClean="0"/>
              <a:t>Equetekommission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Betonung des Beratungsbedarfs für Menschen mit Unterstützungsbedarf → Ausbau der unabhängigen Pflegestützpunktinfrastruktur (PSP)</a:t>
            </a:r>
          </a:p>
          <a:p>
            <a:pPr lvl="1"/>
            <a:r>
              <a:rPr lang="de-DE" dirty="0" smtClean="0"/>
              <a:t>mit </a:t>
            </a:r>
            <a:r>
              <a:rPr lang="de-DE" dirty="0"/>
              <a:t>insgesamt </a:t>
            </a:r>
            <a:r>
              <a:rPr lang="de-DE" dirty="0" smtClean="0"/>
              <a:t>rund 200 VZÄ in allen Stadt- und Landkreisen angesiedelt und gemeinsam von diesen mit den Kassen finanziert</a:t>
            </a:r>
          </a:p>
          <a:p>
            <a:r>
              <a:rPr lang="de-DE" dirty="0" smtClean="0"/>
              <a:t>Einrichtung der Fachstelle für ambulant unterstützte Wohnformen (</a:t>
            </a:r>
            <a:r>
              <a:rPr lang="de-DE" dirty="0" err="1" smtClean="0"/>
              <a:t>FaWo</a:t>
            </a:r>
            <a:r>
              <a:rPr lang="de-DE" dirty="0"/>
              <a:t>) </a:t>
            </a:r>
            <a:r>
              <a:rPr lang="de-DE" dirty="0" smtClean="0"/>
              <a:t>→ Pflege und Eingliederungshilfe</a:t>
            </a:r>
          </a:p>
          <a:p>
            <a:r>
              <a:rPr lang="de-DE" dirty="0" smtClean="0"/>
              <a:t>gut </a:t>
            </a:r>
            <a:r>
              <a:rPr lang="de-DE" dirty="0"/>
              <a:t>ein Drittel der Handlungsempfehlungen haben Quartiersbezug → Entwicklung Landesstrategie „Quartier 2020-Gemeinsam.Gestalten“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-1" y="1603466"/>
            <a:ext cx="11808000" cy="90000"/>
          </a:xfrm>
          <a:prstGeom prst="rect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0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62" y="3590303"/>
            <a:ext cx="12192000" cy="1655762"/>
          </a:xfrm>
          <a:noFill/>
        </p:spPr>
        <p:txBody>
          <a:bodyPr>
            <a:normAutofit/>
          </a:bodyPr>
          <a:lstStyle/>
          <a:p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400" dirty="0" smtClean="0">
                <a:latin typeface="+mj-lt"/>
                <a:cs typeface="Arial" panose="020B0604020202020204" pitchFamily="34" charset="0"/>
              </a:rPr>
              <a:t>Heute das Zusammenleben von morgen gestalten!</a:t>
            </a:r>
            <a:endParaRPr lang="de-DE" sz="4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71" y="1253879"/>
            <a:ext cx="7205487" cy="277063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r="19316"/>
          <a:stretch/>
        </p:blipFill>
        <p:spPr>
          <a:xfrm>
            <a:off x="2955378" y="2848688"/>
            <a:ext cx="5877337" cy="400931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45" y="5650173"/>
            <a:ext cx="2893938" cy="926512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620-1954-4190-A070-F4858DD7BD1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6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 „Quartier 2030 – </a:t>
            </a:r>
            <a:r>
              <a:rPr lang="de-DE" dirty="0" err="1" smtClean="0"/>
              <a:t>Gemeinsam.Gestalten</a:t>
            </a:r>
            <a:r>
              <a:rPr lang="de-DE" dirty="0" smtClean="0"/>
              <a:t>.“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Ziel ist </a:t>
            </a:r>
            <a:r>
              <a:rPr lang="de-DE" dirty="0"/>
              <a:t>es, Kommunen und die Zivilgesellschaft bei einer </a:t>
            </a:r>
            <a:r>
              <a:rPr lang="de-DE" b="1" dirty="0">
                <a:solidFill>
                  <a:schemeClr val="accent3"/>
                </a:solidFill>
              </a:rPr>
              <a:t>alters- und generationengerechten Quartiersentwicklung vor Ort </a:t>
            </a:r>
            <a:r>
              <a:rPr lang="de-DE" dirty="0"/>
              <a:t>zu unterstützen und zu begleiten. 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Das heißt </a:t>
            </a:r>
            <a:r>
              <a:rPr lang="de-DE" b="1" dirty="0" smtClean="0">
                <a:solidFill>
                  <a:schemeClr val="accent3"/>
                </a:solidFill>
              </a:rPr>
              <a:t>lebendige Quartiere </a:t>
            </a:r>
            <a:r>
              <a:rPr lang="de-DE" dirty="0"/>
              <a:t>zu gestalten – also </a:t>
            </a:r>
            <a:r>
              <a:rPr lang="de-DE" dirty="0" smtClean="0"/>
              <a:t>Nachbarschaften, Stadtteile </a:t>
            </a:r>
            <a:r>
              <a:rPr lang="de-DE" dirty="0"/>
              <a:t>oder Dörfer, in die </a:t>
            </a:r>
            <a:r>
              <a:rPr lang="de-DE" b="1" dirty="0" smtClean="0">
                <a:solidFill>
                  <a:schemeClr val="accent3"/>
                </a:solidFill>
              </a:rPr>
              <a:t>Menschen sich </a:t>
            </a:r>
            <a:r>
              <a:rPr lang="de-DE" b="1" dirty="0">
                <a:solidFill>
                  <a:schemeClr val="accent3"/>
                </a:solidFill>
              </a:rPr>
              <a:t>einbringen</a:t>
            </a:r>
            <a:r>
              <a:rPr lang="de-DE" dirty="0">
                <a:solidFill>
                  <a:schemeClr val="accent3"/>
                </a:solidFill>
              </a:rPr>
              <a:t>,</a:t>
            </a:r>
            <a:r>
              <a:rPr lang="de-DE" dirty="0"/>
              <a:t> Verantwortung </a:t>
            </a:r>
            <a:r>
              <a:rPr lang="de-DE" dirty="0" smtClean="0"/>
              <a:t>übernehmen und </a:t>
            </a:r>
            <a:r>
              <a:rPr lang="de-DE" dirty="0"/>
              <a:t>sich </a:t>
            </a:r>
            <a:r>
              <a:rPr lang="de-DE" b="1" dirty="0">
                <a:solidFill>
                  <a:schemeClr val="accent3"/>
                </a:solidFill>
              </a:rPr>
              <a:t>gegenseitig</a:t>
            </a:r>
            <a:r>
              <a:rPr lang="de-DE" dirty="0"/>
              <a:t> </a:t>
            </a:r>
            <a:r>
              <a:rPr lang="de-DE" b="1" dirty="0" smtClean="0">
                <a:solidFill>
                  <a:schemeClr val="accent3"/>
                </a:solidFill>
              </a:rPr>
              <a:t>unterstützen</a:t>
            </a:r>
            <a:r>
              <a:rPr lang="de-DE" dirty="0" smtClean="0"/>
              <a:t>. </a:t>
            </a:r>
            <a:r>
              <a:rPr lang="de-DE" b="1" dirty="0" smtClean="0">
                <a:solidFill>
                  <a:schemeClr val="accent3"/>
                </a:solidFill>
              </a:rPr>
              <a:t>Jede </a:t>
            </a:r>
            <a:r>
              <a:rPr lang="de-DE" b="1" dirty="0">
                <a:solidFill>
                  <a:schemeClr val="accent3"/>
                </a:solidFill>
              </a:rPr>
              <a:t>Kommune </a:t>
            </a:r>
            <a:r>
              <a:rPr lang="de-DE" dirty="0"/>
              <a:t>muss gemeinsam mit den </a:t>
            </a:r>
            <a:r>
              <a:rPr lang="de-DE" b="1" dirty="0">
                <a:solidFill>
                  <a:schemeClr val="accent3"/>
                </a:solidFill>
              </a:rPr>
              <a:t>Menschen vor </a:t>
            </a:r>
            <a:r>
              <a:rPr lang="de-DE" b="1" dirty="0" smtClean="0">
                <a:solidFill>
                  <a:schemeClr val="accent3"/>
                </a:solidFill>
              </a:rPr>
              <a:t>Ort </a:t>
            </a:r>
            <a:r>
              <a:rPr lang="de-DE" dirty="0" smtClean="0"/>
              <a:t>die </a:t>
            </a:r>
            <a:r>
              <a:rPr lang="de-DE" b="1" dirty="0">
                <a:solidFill>
                  <a:schemeClr val="accent3"/>
                </a:solidFill>
              </a:rPr>
              <a:t>passenden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/>
              <a:t>Lösungen und Antworten auf </a:t>
            </a:r>
            <a:r>
              <a:rPr lang="de-DE" dirty="0" smtClean="0"/>
              <a:t>Fragen des Zusammenlebens und des demographischen Wandels finden.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63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Quartiersentwicklung </a:t>
            </a:r>
            <a:endParaRPr lang="de-DE" dirty="0"/>
          </a:p>
        </p:txBody>
      </p:sp>
      <p:graphicFrame>
        <p:nvGraphicFramePr>
          <p:cNvPr id="17" name="Inhaltsplatzhalter 1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738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1E67-AAEC-457C-82EC-C14527B01758}" type="slidenum">
              <a:rPr lang="de-DE" smtClean="0"/>
              <a:t>7</a:t>
            </a:fld>
            <a:endParaRPr lang="de-DE" dirty="0"/>
          </a:p>
        </p:txBody>
      </p:sp>
      <p:pic>
        <p:nvPicPr>
          <p:cNvPr id="20" name="Picture 2" descr="O:\AdO\Abt3\Ref33\Quartier 2020\Quartiersentwicklung\Fotos\Fotolia_65901411_M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95" b="-184"/>
          <a:stretch/>
        </p:blipFill>
        <p:spPr bwMode="auto">
          <a:xfrm>
            <a:off x="838200" y="4090987"/>
            <a:ext cx="1834375" cy="1776309"/>
          </a:xfrm>
          <a:prstGeom prst="ellipse">
            <a:avLst/>
          </a:prstGeom>
          <a:ln w="28575" cap="rnd">
            <a:solidFill>
              <a:schemeClr val="accent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O:\AdO\Abt3\Ref33\Quartier 2020\Öffentlichkeitsarbeit_Presse\Fotos\Fotolia_40453101_M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46" r="6666"/>
          <a:stretch/>
        </p:blipFill>
        <p:spPr bwMode="auto">
          <a:xfrm>
            <a:off x="9514114" y="2119539"/>
            <a:ext cx="1839686" cy="1793341"/>
          </a:xfrm>
          <a:prstGeom prst="ellipse">
            <a:avLst/>
          </a:prstGeom>
          <a:ln w="28575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3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Vernetzung vor Ort </a:t>
            </a:r>
            <a:endParaRPr lang="de-DE" dirty="0"/>
          </a:p>
        </p:txBody>
      </p:sp>
      <p:graphicFrame>
        <p:nvGraphicFramePr>
          <p:cNvPr id="17" name="Inhaltsplatzhalter 1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738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1E67-AAEC-457C-82EC-C14527B01758}" type="slidenum">
              <a:rPr lang="de-DE" smtClean="0"/>
              <a:t>8</a:t>
            </a:fld>
            <a:endParaRPr lang="de-DE" dirty="0"/>
          </a:p>
        </p:txBody>
      </p:sp>
      <p:sp>
        <p:nvSpPr>
          <p:cNvPr id="3" name="Ellipse 2"/>
          <p:cNvSpPr/>
          <p:nvPr/>
        </p:nvSpPr>
        <p:spPr>
          <a:xfrm>
            <a:off x="1420238" y="3735422"/>
            <a:ext cx="1556426" cy="1600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ysClr val="windowText" lastClr="000000"/>
                </a:solidFill>
              </a:rPr>
              <a:t>Gesund-</a:t>
            </a:r>
            <a:r>
              <a:rPr lang="de-DE" dirty="0" err="1" smtClean="0">
                <a:solidFill>
                  <a:sysClr val="windowText" lastClr="000000"/>
                </a:solidFill>
              </a:rPr>
              <a:t>heits</a:t>
            </a:r>
            <a:r>
              <a:rPr lang="de-DE" dirty="0" smtClean="0">
                <a:solidFill>
                  <a:sysClr val="windowText" lastClr="000000"/>
                </a:solidFill>
              </a:rPr>
              <a:t>-dienste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918770" y="2748035"/>
            <a:ext cx="1995791" cy="1974774"/>
          </a:xfrm>
          <a:prstGeom prst="ellipse">
            <a:avLst/>
          </a:prstGeom>
          <a:solidFill>
            <a:srgbClr val="11A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ysClr val="windowText" lastClr="000000"/>
                </a:solidFill>
              </a:rPr>
              <a:t>Genossen-</a:t>
            </a:r>
            <a:r>
              <a:rPr lang="de-DE" dirty="0" err="1" smtClean="0">
                <a:solidFill>
                  <a:sysClr val="windowText" lastClr="000000"/>
                </a:solidFill>
              </a:rPr>
              <a:t>schaften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8617420" y="4035005"/>
            <a:ext cx="532956" cy="533076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084281"/>
              <a:satOff val="7558"/>
              <a:lumOff val="-8159"/>
              <a:alphaOff val="0"/>
            </a:schemeClr>
          </a:fillRef>
          <a:effectRef idx="1">
            <a:schemeClr val="accent2">
              <a:hueOff val="3084281"/>
              <a:satOff val="7558"/>
              <a:lumOff val="-8159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Ellipse 9"/>
          <p:cNvSpPr/>
          <p:nvPr/>
        </p:nvSpPr>
        <p:spPr>
          <a:xfrm>
            <a:off x="8918770" y="3639388"/>
            <a:ext cx="213726" cy="213704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406115"/>
              <a:satOff val="10798"/>
              <a:lumOff val="-11655"/>
              <a:alphaOff val="0"/>
            </a:schemeClr>
          </a:fillRef>
          <a:effectRef idx="1">
            <a:schemeClr val="accent2">
              <a:hueOff val="4406115"/>
              <a:satOff val="10798"/>
              <a:lumOff val="-11655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Ellipse 10"/>
          <p:cNvSpPr/>
          <p:nvPr/>
        </p:nvSpPr>
        <p:spPr>
          <a:xfrm>
            <a:off x="1662119" y="3167674"/>
            <a:ext cx="213726" cy="213704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Ellipse 11"/>
          <p:cNvSpPr/>
          <p:nvPr/>
        </p:nvSpPr>
        <p:spPr>
          <a:xfrm>
            <a:off x="2647544" y="3395120"/>
            <a:ext cx="294757" cy="295206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881223"/>
              <a:satOff val="2160"/>
              <a:lumOff val="-2331"/>
              <a:alphaOff val="0"/>
            </a:schemeClr>
          </a:fillRef>
          <a:effectRef idx="1">
            <a:schemeClr val="accent2">
              <a:hueOff val="881223"/>
              <a:satOff val="2160"/>
              <a:lumOff val="-2331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Ellipse 12"/>
          <p:cNvSpPr/>
          <p:nvPr/>
        </p:nvSpPr>
        <p:spPr>
          <a:xfrm>
            <a:off x="2146130" y="3433501"/>
            <a:ext cx="213726" cy="213704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6609173"/>
              <a:satOff val="16197"/>
              <a:lumOff val="-17483"/>
              <a:alphaOff val="0"/>
            </a:schemeClr>
          </a:fillRef>
          <a:effectRef idx="1">
            <a:schemeClr val="accent2">
              <a:hueOff val="6609173"/>
              <a:satOff val="16197"/>
              <a:lumOff val="-17483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Ellipse 13"/>
          <p:cNvSpPr/>
          <p:nvPr/>
        </p:nvSpPr>
        <p:spPr>
          <a:xfrm>
            <a:off x="5866651" y="5725986"/>
            <a:ext cx="213726" cy="213704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6609173"/>
              <a:satOff val="16197"/>
              <a:lumOff val="-17483"/>
              <a:alphaOff val="0"/>
            </a:schemeClr>
          </a:fillRef>
          <a:effectRef idx="1">
            <a:schemeClr val="accent2">
              <a:hueOff val="6609173"/>
              <a:satOff val="16197"/>
              <a:lumOff val="-17483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Ellipse 14"/>
          <p:cNvSpPr/>
          <p:nvPr/>
        </p:nvSpPr>
        <p:spPr>
          <a:xfrm>
            <a:off x="6987261" y="2276273"/>
            <a:ext cx="327939" cy="316119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6609173"/>
              <a:satOff val="16197"/>
              <a:lumOff val="-17483"/>
              <a:alphaOff val="0"/>
            </a:schemeClr>
          </a:fillRef>
          <a:effectRef idx="1">
            <a:schemeClr val="accent2">
              <a:hueOff val="6609173"/>
              <a:satOff val="16197"/>
              <a:lumOff val="-17483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Ellipse 17"/>
          <p:cNvSpPr/>
          <p:nvPr/>
        </p:nvSpPr>
        <p:spPr>
          <a:xfrm>
            <a:off x="5705585" y="2464040"/>
            <a:ext cx="213726" cy="213704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22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4371" y="228600"/>
            <a:ext cx="10515600" cy="1325563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Grundsätze der Strategie Quartier 2030 </a:t>
            </a:r>
            <a:endParaRPr lang="de-DE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511-26D1-4BE7-AA44-CA79666DFE83}" type="slidenum">
              <a:rPr lang="de-DE" smtClean="0"/>
              <a:t>9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07" y="6176963"/>
            <a:ext cx="1558876" cy="59941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2533004805"/>
              </p:ext>
            </p:extLst>
          </p:nvPr>
        </p:nvGraphicFramePr>
        <p:xfrm>
          <a:off x="994371" y="1096170"/>
          <a:ext cx="9867712" cy="5285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uppieren 10"/>
          <p:cNvGrpSpPr>
            <a:grpSpLocks noChangeAspect="1"/>
          </p:cNvGrpSpPr>
          <p:nvPr/>
        </p:nvGrpSpPr>
        <p:grpSpPr>
          <a:xfrm>
            <a:off x="2040379" y="1609907"/>
            <a:ext cx="294888" cy="306383"/>
            <a:chOff x="3140064" y="785192"/>
            <a:chExt cx="5417534" cy="5628710"/>
          </a:xfrm>
          <a:solidFill>
            <a:srgbClr val="FFFFFF"/>
          </a:solidFill>
        </p:grpSpPr>
        <p:sp>
          <p:nvSpPr>
            <p:cNvPr id="12" name="Ellipse 11"/>
            <p:cNvSpPr/>
            <p:nvPr/>
          </p:nvSpPr>
          <p:spPr>
            <a:xfrm>
              <a:off x="3140064" y="785192"/>
              <a:ext cx="5417534" cy="55460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AFD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 rot="2677836">
              <a:off x="7060861" y="5424147"/>
              <a:ext cx="1342637" cy="989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uppieren 13"/>
          <p:cNvGrpSpPr>
            <a:grpSpLocks noChangeAspect="1"/>
          </p:cNvGrpSpPr>
          <p:nvPr/>
        </p:nvGrpSpPr>
        <p:grpSpPr>
          <a:xfrm>
            <a:off x="4493672" y="2395358"/>
            <a:ext cx="294888" cy="306383"/>
            <a:chOff x="3140064" y="785192"/>
            <a:chExt cx="5417534" cy="5628710"/>
          </a:xfrm>
          <a:solidFill>
            <a:srgbClr val="FFFFFF"/>
          </a:solidFill>
        </p:grpSpPr>
        <p:sp>
          <p:nvSpPr>
            <p:cNvPr id="15" name="Ellipse 14"/>
            <p:cNvSpPr/>
            <p:nvPr/>
          </p:nvSpPr>
          <p:spPr>
            <a:xfrm>
              <a:off x="3140064" y="785192"/>
              <a:ext cx="5417534" cy="55460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AFD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 rot="2677836">
              <a:off x="7060861" y="5424147"/>
              <a:ext cx="1342637" cy="989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4493672" y="5679094"/>
            <a:ext cx="294888" cy="306383"/>
            <a:chOff x="3140064" y="785192"/>
            <a:chExt cx="5417534" cy="5628710"/>
          </a:xfrm>
          <a:solidFill>
            <a:srgbClr val="FFFFFF"/>
          </a:solidFill>
        </p:grpSpPr>
        <p:sp>
          <p:nvSpPr>
            <p:cNvPr id="18" name="Ellipse 17"/>
            <p:cNvSpPr/>
            <p:nvPr/>
          </p:nvSpPr>
          <p:spPr>
            <a:xfrm>
              <a:off x="3140064" y="785192"/>
              <a:ext cx="5417534" cy="55460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AFD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 rot="2677836">
              <a:off x="7060861" y="5424147"/>
              <a:ext cx="1342637" cy="989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1995449" y="4689965"/>
            <a:ext cx="294888" cy="306383"/>
            <a:chOff x="3140064" y="785192"/>
            <a:chExt cx="5417534" cy="5628710"/>
          </a:xfrm>
          <a:solidFill>
            <a:srgbClr val="FFFFFF"/>
          </a:solidFill>
        </p:grpSpPr>
        <p:sp>
          <p:nvSpPr>
            <p:cNvPr id="21" name="Ellipse 20"/>
            <p:cNvSpPr/>
            <p:nvPr/>
          </p:nvSpPr>
          <p:spPr>
            <a:xfrm>
              <a:off x="3140064" y="785192"/>
              <a:ext cx="5417534" cy="55460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AFD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 rot="2677836">
              <a:off x="7060861" y="5424147"/>
              <a:ext cx="1342637" cy="989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Gruppieren 22"/>
          <p:cNvGrpSpPr>
            <a:grpSpLocks noChangeAspect="1"/>
          </p:cNvGrpSpPr>
          <p:nvPr/>
        </p:nvGrpSpPr>
        <p:grpSpPr>
          <a:xfrm>
            <a:off x="9552225" y="4010813"/>
            <a:ext cx="294888" cy="306383"/>
            <a:chOff x="3140064" y="785192"/>
            <a:chExt cx="5417534" cy="5628710"/>
          </a:xfrm>
          <a:solidFill>
            <a:srgbClr val="FFFFFF"/>
          </a:solidFill>
        </p:grpSpPr>
        <p:sp>
          <p:nvSpPr>
            <p:cNvPr id="24" name="Ellipse 23"/>
            <p:cNvSpPr/>
            <p:nvPr/>
          </p:nvSpPr>
          <p:spPr>
            <a:xfrm>
              <a:off x="3140064" y="785192"/>
              <a:ext cx="5417534" cy="55460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AFD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 rot="2677836">
              <a:off x="7060861" y="5424147"/>
              <a:ext cx="1342637" cy="989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Gruppieren 25"/>
          <p:cNvGrpSpPr>
            <a:grpSpLocks noChangeAspect="1"/>
          </p:cNvGrpSpPr>
          <p:nvPr/>
        </p:nvGrpSpPr>
        <p:grpSpPr>
          <a:xfrm>
            <a:off x="7035165" y="3095016"/>
            <a:ext cx="294888" cy="306383"/>
            <a:chOff x="3140064" y="785192"/>
            <a:chExt cx="5417534" cy="5628710"/>
          </a:xfrm>
          <a:solidFill>
            <a:srgbClr val="FFFFFF"/>
          </a:solidFill>
        </p:grpSpPr>
        <p:sp>
          <p:nvSpPr>
            <p:cNvPr id="27" name="Ellipse 26"/>
            <p:cNvSpPr/>
            <p:nvPr/>
          </p:nvSpPr>
          <p:spPr>
            <a:xfrm>
              <a:off x="3140064" y="785192"/>
              <a:ext cx="5417534" cy="55460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AFD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 rot="2677836">
              <a:off x="7060861" y="5424147"/>
              <a:ext cx="1342637" cy="989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9" name="Gruppieren 28"/>
          <p:cNvGrpSpPr>
            <a:grpSpLocks noChangeAspect="1"/>
          </p:cNvGrpSpPr>
          <p:nvPr/>
        </p:nvGrpSpPr>
        <p:grpSpPr>
          <a:xfrm>
            <a:off x="4493672" y="3939757"/>
            <a:ext cx="294888" cy="306383"/>
            <a:chOff x="3140064" y="785192"/>
            <a:chExt cx="5417534" cy="5628710"/>
          </a:xfrm>
          <a:solidFill>
            <a:srgbClr val="FFFFFF"/>
          </a:solidFill>
        </p:grpSpPr>
        <p:sp>
          <p:nvSpPr>
            <p:cNvPr id="30" name="Ellipse 29"/>
            <p:cNvSpPr/>
            <p:nvPr/>
          </p:nvSpPr>
          <p:spPr>
            <a:xfrm>
              <a:off x="3140064" y="785192"/>
              <a:ext cx="5417534" cy="55460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AFD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 rot="2677836">
              <a:off x="7060861" y="5424147"/>
              <a:ext cx="1342637" cy="989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uppieren 31"/>
          <p:cNvGrpSpPr>
            <a:grpSpLocks noChangeAspect="1"/>
          </p:cNvGrpSpPr>
          <p:nvPr/>
        </p:nvGrpSpPr>
        <p:grpSpPr>
          <a:xfrm>
            <a:off x="1999786" y="3176992"/>
            <a:ext cx="294888" cy="306383"/>
            <a:chOff x="3140064" y="785192"/>
            <a:chExt cx="5417534" cy="5628710"/>
          </a:xfrm>
          <a:solidFill>
            <a:srgbClr val="FFFFFF"/>
          </a:solidFill>
        </p:grpSpPr>
        <p:sp>
          <p:nvSpPr>
            <p:cNvPr id="33" name="Ellipse 32"/>
            <p:cNvSpPr/>
            <p:nvPr/>
          </p:nvSpPr>
          <p:spPr>
            <a:xfrm>
              <a:off x="3140064" y="785192"/>
              <a:ext cx="5417534" cy="55460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AFD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 rot="2677836">
              <a:off x="7060861" y="5424147"/>
              <a:ext cx="1342637" cy="989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6" name="Gruppieren 35"/>
          <p:cNvGrpSpPr>
            <a:grpSpLocks noChangeAspect="1"/>
          </p:cNvGrpSpPr>
          <p:nvPr/>
        </p:nvGrpSpPr>
        <p:grpSpPr>
          <a:xfrm>
            <a:off x="7038778" y="1514240"/>
            <a:ext cx="294888" cy="306383"/>
            <a:chOff x="3140064" y="785192"/>
            <a:chExt cx="5417534" cy="5628710"/>
          </a:xfrm>
          <a:solidFill>
            <a:srgbClr val="FFFFFF"/>
          </a:solidFill>
        </p:grpSpPr>
        <p:sp>
          <p:nvSpPr>
            <p:cNvPr id="37" name="Ellipse 36"/>
            <p:cNvSpPr/>
            <p:nvPr/>
          </p:nvSpPr>
          <p:spPr>
            <a:xfrm>
              <a:off x="3140064" y="785192"/>
              <a:ext cx="5417534" cy="55460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AFD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 rot="2677836">
              <a:off x="7060861" y="5424147"/>
              <a:ext cx="1342637" cy="989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9" name="Gruppieren 38"/>
          <p:cNvGrpSpPr>
            <a:grpSpLocks noChangeAspect="1"/>
          </p:cNvGrpSpPr>
          <p:nvPr/>
        </p:nvGrpSpPr>
        <p:grpSpPr>
          <a:xfrm>
            <a:off x="9552225" y="2399855"/>
            <a:ext cx="294888" cy="306383"/>
            <a:chOff x="3140064" y="785192"/>
            <a:chExt cx="5417534" cy="5628710"/>
          </a:xfrm>
          <a:solidFill>
            <a:srgbClr val="FFFFFF"/>
          </a:solidFill>
        </p:grpSpPr>
        <p:sp>
          <p:nvSpPr>
            <p:cNvPr id="40" name="Ellipse 39"/>
            <p:cNvSpPr/>
            <p:nvPr/>
          </p:nvSpPr>
          <p:spPr>
            <a:xfrm>
              <a:off x="3140064" y="785192"/>
              <a:ext cx="5417534" cy="55460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AFD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 rot="2677836">
              <a:off x="7060861" y="5424147"/>
              <a:ext cx="1342637" cy="989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2" name="Gruppieren 41"/>
          <p:cNvGrpSpPr>
            <a:grpSpLocks noChangeAspect="1"/>
          </p:cNvGrpSpPr>
          <p:nvPr/>
        </p:nvGrpSpPr>
        <p:grpSpPr>
          <a:xfrm>
            <a:off x="7035165" y="4734635"/>
            <a:ext cx="294888" cy="306383"/>
            <a:chOff x="3140064" y="785192"/>
            <a:chExt cx="5417534" cy="5628710"/>
          </a:xfrm>
          <a:solidFill>
            <a:srgbClr val="FFFFFF"/>
          </a:solidFill>
        </p:grpSpPr>
        <p:sp>
          <p:nvSpPr>
            <p:cNvPr id="43" name="Ellipse 42"/>
            <p:cNvSpPr/>
            <p:nvPr/>
          </p:nvSpPr>
          <p:spPr>
            <a:xfrm>
              <a:off x="3140064" y="785192"/>
              <a:ext cx="5417534" cy="55460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AFD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4" name="Rechteck 43"/>
            <p:cNvSpPr/>
            <p:nvPr/>
          </p:nvSpPr>
          <p:spPr>
            <a:xfrm rot="2677836">
              <a:off x="7060861" y="5424147"/>
              <a:ext cx="1342637" cy="989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5" name="Gruppieren 44"/>
          <p:cNvGrpSpPr>
            <a:grpSpLocks noChangeAspect="1"/>
          </p:cNvGrpSpPr>
          <p:nvPr/>
        </p:nvGrpSpPr>
        <p:grpSpPr>
          <a:xfrm>
            <a:off x="9552225" y="5577291"/>
            <a:ext cx="294888" cy="306383"/>
            <a:chOff x="3140064" y="785192"/>
            <a:chExt cx="5417534" cy="5628710"/>
          </a:xfrm>
          <a:solidFill>
            <a:srgbClr val="FFFFFF"/>
          </a:solidFill>
        </p:grpSpPr>
        <p:sp>
          <p:nvSpPr>
            <p:cNvPr id="46" name="Ellipse 45"/>
            <p:cNvSpPr/>
            <p:nvPr/>
          </p:nvSpPr>
          <p:spPr>
            <a:xfrm>
              <a:off x="3140064" y="785192"/>
              <a:ext cx="5417534" cy="55460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AFD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7" name="Rechteck 46"/>
            <p:cNvSpPr/>
            <p:nvPr/>
          </p:nvSpPr>
          <p:spPr>
            <a:xfrm rot="2677836">
              <a:off x="7060861" y="5424147"/>
              <a:ext cx="1342637" cy="989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71" y="6161755"/>
            <a:ext cx="1748272" cy="55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0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rtier 2030 Theme">
  <a:themeElements>
    <a:clrScheme name="Quartier 2030">
      <a:dk1>
        <a:sysClr val="windowText" lastClr="000000"/>
      </a:dk1>
      <a:lt1>
        <a:sysClr val="window" lastClr="FFFFFF"/>
      </a:lt1>
      <a:dk2>
        <a:srgbClr val="000000"/>
      </a:dk2>
      <a:lt2>
        <a:srgbClr val="FFF9D5"/>
      </a:lt2>
      <a:accent1>
        <a:srgbClr val="41C0F0"/>
      </a:accent1>
      <a:accent2>
        <a:srgbClr val="C7D530"/>
      </a:accent2>
      <a:accent3>
        <a:srgbClr val="009870"/>
      </a:accent3>
      <a:accent4>
        <a:srgbClr val="EA5153"/>
      </a:accent4>
      <a:accent5>
        <a:srgbClr val="F18700"/>
      </a:accent5>
      <a:accent6>
        <a:srgbClr val="FFCC00"/>
      </a:accent6>
      <a:hlink>
        <a:srgbClr val="002060"/>
      </a:hlink>
      <a:folHlink>
        <a:srgbClr val="954F72"/>
      </a:folHlink>
    </a:clrScheme>
    <a:fontScheme name="Quartier 2030">
      <a:majorFont>
        <a:latin typeface="Bahnschrift Condense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1068</Words>
  <Application>Microsoft Office PowerPoint</Application>
  <PresentationFormat>Breitbild</PresentationFormat>
  <Paragraphs>212</Paragraphs>
  <Slides>27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7" baseType="lpstr">
      <vt:lpstr>Arial</vt:lpstr>
      <vt:lpstr>Bahnschrift</vt:lpstr>
      <vt:lpstr>Bahnschrift Condensed</vt:lpstr>
      <vt:lpstr>Bahnschrift SemiLight</vt:lpstr>
      <vt:lpstr>Calibri</vt:lpstr>
      <vt:lpstr>Haettenschweiler</vt:lpstr>
      <vt:lpstr>Times New Roman</vt:lpstr>
      <vt:lpstr>Webdings</vt:lpstr>
      <vt:lpstr>Wingdings</vt:lpstr>
      <vt:lpstr>Quartier 2030 Theme</vt:lpstr>
      <vt:lpstr>PowerPoint-Präsentation</vt:lpstr>
      <vt:lpstr>Meilensteine der Landesstrategie</vt:lpstr>
      <vt:lpstr>Equetekommission Pflege des Landtags von BaWü</vt:lpstr>
      <vt:lpstr>Unmittelbare Folgerungen aus der Equetekommission</vt:lpstr>
      <vt:lpstr>PowerPoint-Präsentation</vt:lpstr>
      <vt:lpstr>Strategie „Quartier 2030 – Gemeinsam.Gestalten.“ </vt:lpstr>
      <vt:lpstr>Quartiersentwicklung </vt:lpstr>
      <vt:lpstr>Vernetzung vor Ort </vt:lpstr>
      <vt:lpstr>Grundsätze der Strategie Quartier 2030 </vt:lpstr>
      <vt:lpstr>Ziele</vt:lpstr>
      <vt:lpstr>Handlungsfelder der Landesstrategie</vt:lpstr>
      <vt:lpstr>Angebote der Landesstrategie</vt:lpstr>
      <vt:lpstr>Information</vt:lpstr>
      <vt:lpstr>Beratung</vt:lpstr>
      <vt:lpstr>Beratung</vt:lpstr>
      <vt:lpstr>Förderung</vt:lpstr>
      <vt:lpstr>Förderung</vt:lpstr>
      <vt:lpstr>Qualifizierung</vt:lpstr>
      <vt:lpstr>Qualifizierung</vt:lpstr>
      <vt:lpstr>Vernetzung &amp; Erfahrungsaustausch</vt:lpstr>
      <vt:lpstr>Vernetzung &amp; Erfahrungsaustausch</vt:lpstr>
      <vt:lpstr>Netzwerk</vt:lpstr>
      <vt:lpstr>PowerPoint-Präsentation</vt:lpstr>
      <vt:lpstr>Reichweite der Landesstrategie </vt:lpstr>
      <vt:lpstr>Aktuelle Entwicklungen</vt:lpstr>
      <vt:lpstr>Perspektive und Ziel</vt:lpstr>
      <vt:lpstr>Vielen Dank für Ihre Aufmerksamkeit!</vt:lpstr>
    </vt:vector>
  </TitlesOfParts>
  <Company>BITBW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Städele, Sandrina (SM STU)</dc:creator>
  <cp:lastModifiedBy>Hachtel, Lisa</cp:lastModifiedBy>
  <cp:revision>231</cp:revision>
  <dcterms:created xsi:type="dcterms:W3CDTF">2021-07-01T06:47:48Z</dcterms:created>
  <dcterms:modified xsi:type="dcterms:W3CDTF">2022-10-28T07:22:19Z</dcterms:modified>
</cp:coreProperties>
</file>