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0"/>
  </p:notesMasterIdLst>
  <p:sldIdLst>
    <p:sldId id="256" r:id="rId2"/>
    <p:sldId id="266" r:id="rId3"/>
    <p:sldId id="267" r:id="rId4"/>
    <p:sldId id="269" r:id="rId5"/>
    <p:sldId id="257" r:id="rId6"/>
    <p:sldId id="270" r:id="rId7"/>
    <p:sldId id="258" r:id="rId8"/>
    <p:sldId id="271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2586"/>
    <a:srgbClr val="00AAC5"/>
    <a:srgbClr val="F4B33D"/>
    <a:srgbClr val="951B81"/>
    <a:srgbClr val="1D71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B5FE7-5AEC-4B98-A6AD-2B85A8392706}" type="datetimeFigureOut">
              <a:rPr lang="de-DE" smtClean="0"/>
              <a:t>14.09.2023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96CB4-4380-4419-BF9C-692AB1667B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167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AF68F7-90E5-4135-9811-679385FB66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591C4A1-2BD9-492A-9D36-61EFB09075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45051E-1B01-4A29-BDAA-8AD3D0EDA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05D45-E394-4E52-8D6B-D98085397CA1}" type="datetime1">
              <a:rPr lang="de-DE" smtClean="0"/>
              <a:t>14.09.2023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203105-6835-4CDB-B76C-647168E98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Alexandra Guldin Stand 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921BBC-A790-4CB8-BA96-9283A96B4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7FEE1-EF2B-457E-B242-A167C40186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4350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351D4A-42F2-40E5-9E63-6704D00D9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C825605-417B-4904-A9DE-94F7FC6265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744C54-06EB-416A-9D9F-A93C49B73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79A1-CB40-4C9C-80B7-7F64A9B37DAD}" type="datetime1">
              <a:rPr lang="de-DE" smtClean="0"/>
              <a:t>14.09.2023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0F20086-80C6-4B6A-8966-1DDF30EC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Alexandra Guldin Stand 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B9B7DB-57DC-4C91-B7C8-7DAC1C53D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7FEE1-EF2B-457E-B242-A167C40186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9237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712618E-427B-48E4-91F5-7FAF3EA777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982678E-A5BE-4E6C-8361-6930B4E7FC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0F5768F-5AC2-4F50-9AEE-8D9DA99AE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5BB64-1198-4B15-85EA-E10D67354FF1}" type="datetime1">
              <a:rPr lang="de-DE" smtClean="0"/>
              <a:t>14.09.2023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25E61EA-8285-4521-AEA0-4F2157C2F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Alexandra Guldin Stand 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C796BC-A05E-4AB7-87A1-7121B86AA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7FEE1-EF2B-457E-B242-A167C40186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9640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E43EBE-F2D2-4104-971A-2256CC90E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2FB35E-D51F-4B23-B73C-4F47912AD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3EEEF1-8168-45C8-BD1B-95CAE5673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1CED-264C-4762-BAB5-54862215BD35}" type="datetime1">
              <a:rPr lang="de-DE" smtClean="0"/>
              <a:t>14.09.2023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06911F8-6F32-4BEF-8321-A4D8455DE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Alexandra Guldin Stand 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9DE8A1-6214-4E9C-9322-ADE2C328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7FEE1-EF2B-457E-B242-A167C40186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3772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85AF41-DF42-4FB4-B8DA-5107C3BCD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335732E-4578-4C7A-B2CD-4E08C75D0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6F82D6-2ED9-49C9-BFFD-6A188DBB5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E841-20F9-4809-979C-CCA0C9FFD3EB}" type="datetime1">
              <a:rPr lang="de-DE" smtClean="0"/>
              <a:t>14.09.2023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41993E-5CF5-49F9-AFC5-981522958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Alexandra Guldin Stand 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CEA132-C487-4FB8-A6E9-25466D2AD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7FEE1-EF2B-457E-B242-A167C40186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0146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EAAFA3-585B-476E-9752-62A3768CE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9307EB-69AA-4C90-BCE9-7C26B34E97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E2BA5BB-B947-4FCE-8F92-DF32AAC5FC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17A891C-CD41-4641-AD66-0A6AB5219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FFCC9-7EC1-4D89-AF71-8828664C49D8}" type="datetime1">
              <a:rPr lang="de-DE" smtClean="0"/>
              <a:t>14.09.2023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19E092C-B6FF-4F23-8828-0436E7C33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Alexandra Guldin Stand 2023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1F6982D-78C0-4C22-AC18-67F98E48A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7FEE1-EF2B-457E-B242-A167C40186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0239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DA838D-2DB0-4D8A-8600-9753DB660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DC5A2CD-D6CA-427A-B978-12567D11C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04FA404-5C28-4145-9783-D1D117835B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9350B9F-E9F9-479E-B89B-74426890CF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81EA6CC-26F7-44E9-8BD0-B7DA53AC63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A3B6360-9D1F-49CD-A0F0-F70732CF4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5195-F322-44BF-B322-6CD58984C522}" type="datetime1">
              <a:rPr lang="de-DE" smtClean="0"/>
              <a:t>14.09.2023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D05EE46-5E49-4A1C-B5DB-7F26769CD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Alexandra Guldin Stand 2023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E3FA0FB-12B0-4A2D-8F5E-5A1441B4A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7FEE1-EF2B-457E-B242-A167C40186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5779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9E57BE-B49C-4128-A080-FCDE4CC67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E4428E1-55C5-4D59-939F-D8FBE9400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7C23D-690E-4424-8771-41E8EC1CD36D}" type="datetime1">
              <a:rPr lang="de-DE" smtClean="0"/>
              <a:t>14.09.2023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E9A3437-5CD9-4A3D-BA34-773F65BA6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Alexandra Guldin Stand 2023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12E82C-E0CD-4260-A714-65F910B28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7FEE1-EF2B-457E-B242-A167C40186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0234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14380D6-70A1-4107-A081-D9B85312B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AB76-93CD-4D6F-9D15-5F3960F0AD47}" type="datetime1">
              <a:rPr lang="de-DE" smtClean="0"/>
              <a:t>14.09.2023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154E47D-C11A-44B1-BA12-BAE691D3F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Alexandra Guldin Stand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B188945-ACC5-40FA-A264-A29D487E2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7FEE1-EF2B-457E-B242-A167C40186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158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794B03-1F64-4E18-8E3E-D333EC15C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155726-92EB-4774-8458-4A173B141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4E787E9-0FD3-4C32-9FF2-DF7E41F56A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1653293-1CAF-43BE-B2F6-3D4BD2F3E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279D-544F-450C-AF49-6B72DB9391FB}" type="datetime1">
              <a:rPr lang="de-DE" smtClean="0"/>
              <a:t>14.09.2023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23A3847-7ED8-4553-A7FA-1474AF5D4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Alexandra Guldin Stand 2023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127C22A-1106-4931-99C1-1FD25E6B7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7FEE1-EF2B-457E-B242-A167C40186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848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02FAC6-A3B1-48EB-BE22-EAF9777E0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CFF5525-B74F-481F-A8C3-F2221D9079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06A0448-4467-4AE4-B05E-3B89B29B9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7F025B-B0AB-4E49-AB0D-FA1EAABDF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240B-FB9A-4EBA-B818-BFB6F0EBFAFD}" type="datetime1">
              <a:rPr lang="de-DE" smtClean="0"/>
              <a:t>14.09.2023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9A41D25-DC7D-4F3A-96E3-2312C0EFE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Alexandra Guldin Stand 2023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A8957E9-B4CF-4738-8C56-98C549318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7FEE1-EF2B-457E-B242-A167C40186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9805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D7AA269-D99E-4AD9-ADF7-2EC905C11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265FBFF-2712-4878-B90F-6B8AA0A70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B43A3E-98EE-4C49-9D9F-D6C416B10D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D595A-4CBC-4472-9C3D-E152FF5AC536}" type="datetime1">
              <a:rPr lang="de-DE" smtClean="0"/>
              <a:t>14.09.2023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8A5DCD7-38A6-4C50-AF0D-E666DAF72E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Alexandra Guldin Stand 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93582F0-4675-42F3-AEC9-88B62D8E6E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7FEE1-EF2B-457E-B242-A167C40186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934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3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33858F3-2A87-473A-ACBD-4671D462B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861" y="2337119"/>
            <a:ext cx="5314950" cy="3603829"/>
          </a:xfrm>
          <a:prstGeom prst="rect">
            <a:avLst/>
          </a:prstGeom>
        </p:spPr>
      </p:pic>
      <p:sp>
        <p:nvSpPr>
          <p:cNvPr id="12" name="Titel 11">
            <a:extLst>
              <a:ext uri="{FF2B5EF4-FFF2-40B4-BE49-F238E27FC236}">
                <a16:creationId xmlns:a16="http://schemas.microsoft.com/office/drawing/2014/main" id="{B8EFA19F-5FE6-448D-94F3-8FBD7E4D7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1051"/>
            <a:ext cx="10515600" cy="1331980"/>
          </a:xfrm>
        </p:spPr>
        <p:txBody>
          <a:bodyPr>
            <a:normAutofit/>
          </a:bodyPr>
          <a:lstStyle/>
          <a:p>
            <a:pPr algn="ctr"/>
            <a:r>
              <a:rPr lang="de-DE" sz="4800" b="1" dirty="0">
                <a:latin typeface="Bradley Hand ITC" panose="03070402050302030203" pitchFamily="66" charset="0"/>
              </a:rPr>
              <a:t>Netzwerk </a:t>
            </a:r>
            <a:r>
              <a:rPr lang="de-DE" sz="4800" b="1" dirty="0" err="1">
                <a:solidFill>
                  <a:srgbClr val="00AAC5"/>
                </a:solidFill>
                <a:latin typeface="Bradley Hand ITC" panose="03070402050302030203" pitchFamily="66" charset="0"/>
              </a:rPr>
              <a:t>Singener</a:t>
            </a:r>
            <a:r>
              <a:rPr lang="de-DE" sz="4800" b="1" dirty="0">
                <a:latin typeface="Bradley Hand ITC" panose="03070402050302030203" pitchFamily="66" charset="0"/>
              </a:rPr>
              <a:t> </a:t>
            </a:r>
            <a:r>
              <a:rPr lang="de-DE" sz="4800" b="1" dirty="0">
                <a:solidFill>
                  <a:srgbClr val="E42586"/>
                </a:solidFill>
                <a:latin typeface="Bradley Hand ITC" panose="03070402050302030203" pitchFamily="66" charset="0"/>
              </a:rPr>
              <a:t>Wegweiser</a:t>
            </a:r>
            <a:r>
              <a:rPr lang="de-DE" sz="4800" b="1" dirty="0">
                <a:solidFill>
                  <a:srgbClr val="1D71B8"/>
                </a:solidFill>
                <a:latin typeface="Bradley Hand ITC" panose="03070402050302030203" pitchFamily="66" charset="0"/>
              </a:rPr>
              <a:t>*</a:t>
            </a:r>
            <a:r>
              <a:rPr lang="de-DE" sz="4800" b="1" dirty="0">
                <a:solidFill>
                  <a:srgbClr val="951B81"/>
                </a:solidFill>
                <a:latin typeface="Bradley Hand ITC" panose="03070402050302030203" pitchFamily="66" charset="0"/>
              </a:rPr>
              <a:t>innen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5C53E1C-5472-417F-8AC0-6A2046684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dirty="0"/>
              <a:t>Alexandra Guldin Stand Juni 2023</a:t>
            </a:r>
          </a:p>
        </p:txBody>
      </p:sp>
    </p:spTree>
    <p:extLst>
      <p:ext uri="{BB962C8B-B14F-4D97-AF65-F5344CB8AC3E}">
        <p14:creationId xmlns:p14="http://schemas.microsoft.com/office/powerpoint/2010/main" val="900114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3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06D6C7-63FC-4E88-8984-37F281145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177549"/>
            <a:ext cx="11229975" cy="5908089"/>
          </a:xfrm>
        </p:spPr>
        <p:txBody>
          <a:bodyPr>
            <a:normAutofit/>
          </a:bodyPr>
          <a:lstStyle/>
          <a:p>
            <a:r>
              <a:rPr lang="de-DE" sz="3600" dirty="0">
                <a:latin typeface="+mn-lt"/>
              </a:rPr>
              <a:t>Projekt </a:t>
            </a:r>
            <a:br>
              <a:rPr lang="de-DE" sz="3600" dirty="0">
                <a:latin typeface="+mn-lt"/>
              </a:rPr>
            </a:br>
            <a:br>
              <a:rPr lang="de-DE" sz="1300" dirty="0"/>
            </a:br>
            <a:r>
              <a:rPr lang="de-DE" sz="4000" b="1" dirty="0">
                <a:latin typeface="Bradley Hand ITC" panose="03070402050302030203" pitchFamily="66" charset="0"/>
              </a:rPr>
              <a:t>Netzwerk </a:t>
            </a:r>
            <a:r>
              <a:rPr lang="de-DE" sz="4000" b="1" dirty="0">
                <a:solidFill>
                  <a:srgbClr val="00AAC5"/>
                </a:solidFill>
                <a:latin typeface="Bradley Hand ITC" panose="03070402050302030203" pitchFamily="66" charset="0"/>
              </a:rPr>
              <a:t>Singener</a:t>
            </a:r>
            <a:r>
              <a:rPr lang="de-DE" sz="4000" b="1" dirty="0">
                <a:latin typeface="Bradley Hand ITC" panose="03070402050302030203" pitchFamily="66" charset="0"/>
              </a:rPr>
              <a:t> </a:t>
            </a:r>
            <a:r>
              <a:rPr lang="de-DE" sz="4000" b="1" dirty="0">
                <a:solidFill>
                  <a:srgbClr val="E42586"/>
                </a:solidFill>
                <a:latin typeface="Bradley Hand ITC" panose="03070402050302030203" pitchFamily="66" charset="0"/>
              </a:rPr>
              <a:t>Wegweiser</a:t>
            </a:r>
            <a:r>
              <a:rPr lang="de-DE" sz="4000" b="1" dirty="0">
                <a:solidFill>
                  <a:srgbClr val="1D71B8"/>
                </a:solidFill>
                <a:latin typeface="Bradley Hand ITC" panose="03070402050302030203" pitchFamily="66" charset="0"/>
              </a:rPr>
              <a:t>*</a:t>
            </a:r>
            <a:r>
              <a:rPr lang="de-DE" sz="4000" b="1" dirty="0">
                <a:solidFill>
                  <a:srgbClr val="951B81"/>
                </a:solidFill>
                <a:latin typeface="Bradley Hand ITC" panose="03070402050302030203" pitchFamily="66" charset="0"/>
              </a:rPr>
              <a:t>innen</a:t>
            </a:r>
            <a:br>
              <a:rPr lang="de-DE" sz="4000" b="1" dirty="0">
                <a:solidFill>
                  <a:srgbClr val="951B81"/>
                </a:solidFill>
                <a:latin typeface="Bradley Hand ITC" panose="03070402050302030203" pitchFamily="66" charset="0"/>
              </a:rPr>
            </a:br>
            <a:br>
              <a:rPr lang="de-DE" sz="3200" b="1" dirty="0">
                <a:solidFill>
                  <a:srgbClr val="951B81"/>
                </a:solidFill>
                <a:latin typeface="Bradley Hand ITC" panose="03070402050302030203" pitchFamily="66" charset="0"/>
              </a:rPr>
            </a:br>
            <a:r>
              <a:rPr lang="de-DE" sz="4000" b="1" dirty="0">
                <a:solidFill>
                  <a:srgbClr val="951B81"/>
                </a:solidFill>
                <a:latin typeface="Bradley Hand ITC" panose="03070402050302030203" pitchFamily="66" charset="0"/>
              </a:rPr>
              <a:t>	</a:t>
            </a:r>
            <a:r>
              <a:rPr lang="de-DE" sz="3100" dirty="0">
                <a:latin typeface="+mn-lt"/>
              </a:rPr>
              <a:t>als Folgeprojekt zur </a:t>
            </a:r>
            <a:r>
              <a:rPr lang="de-DE" sz="3100" dirty="0">
                <a:solidFill>
                  <a:srgbClr val="00AAC5"/>
                </a:solidFill>
                <a:latin typeface="+mn-lt"/>
              </a:rPr>
              <a:t>K</a:t>
            </a:r>
            <a:r>
              <a:rPr lang="de-DE" sz="3100" dirty="0">
                <a:solidFill>
                  <a:srgbClr val="E42586"/>
                </a:solidFill>
                <a:latin typeface="+mn-lt"/>
              </a:rPr>
              <a:t>i</a:t>
            </a:r>
            <a:r>
              <a:rPr lang="de-DE" sz="3100" dirty="0">
                <a:solidFill>
                  <a:srgbClr val="1D71B8"/>
                </a:solidFill>
                <a:latin typeface="+mn-lt"/>
              </a:rPr>
              <a:t>J</a:t>
            </a:r>
            <a:r>
              <a:rPr lang="de-DE" sz="3100" dirty="0">
                <a:solidFill>
                  <a:srgbClr val="951B81"/>
                </a:solidFill>
                <a:latin typeface="+mn-lt"/>
              </a:rPr>
              <a:t>u</a:t>
            </a:r>
            <a:r>
              <a:rPr lang="de-DE" sz="3100" dirty="0">
                <a:latin typeface="+mn-lt"/>
              </a:rPr>
              <a:t>-Karte </a:t>
            </a:r>
            <a:br>
              <a:rPr lang="de-DE" sz="3600" dirty="0">
                <a:latin typeface="+mn-lt"/>
              </a:rPr>
            </a:br>
            <a:br>
              <a:rPr lang="de-DE" sz="1200" dirty="0">
                <a:latin typeface="+mn-lt"/>
              </a:rPr>
            </a:br>
            <a:br>
              <a:rPr lang="de-DE" sz="2200" dirty="0">
                <a:latin typeface="+mn-lt"/>
              </a:rPr>
            </a:br>
            <a:r>
              <a:rPr lang="de-DE" sz="3100" b="1" dirty="0">
                <a:solidFill>
                  <a:srgbClr val="E42586"/>
                </a:solidFill>
                <a:latin typeface="+mn-lt"/>
              </a:rPr>
              <a:t>	</a:t>
            </a:r>
            <a:r>
              <a:rPr lang="de-DE" sz="3100" dirty="0">
                <a:latin typeface="+mn-lt"/>
              </a:rPr>
              <a:t>Gemeinsame Projekte der Stadt Singen </a:t>
            </a:r>
            <a:br>
              <a:rPr lang="de-DE" sz="3100" dirty="0">
                <a:latin typeface="+mn-lt"/>
              </a:rPr>
            </a:br>
            <a:r>
              <a:rPr lang="de-DE" sz="3100" dirty="0">
                <a:latin typeface="+mn-lt"/>
              </a:rPr>
              <a:t>	und des Verein Kinderchancen Singen e.V.</a:t>
            </a:r>
            <a:br>
              <a:rPr lang="de-DE" sz="3100" dirty="0">
                <a:latin typeface="+mn-lt"/>
              </a:rPr>
            </a:br>
            <a:br>
              <a:rPr lang="de-DE" sz="2700" dirty="0">
                <a:latin typeface="+mn-lt"/>
              </a:rPr>
            </a:br>
            <a:br>
              <a:rPr lang="de-DE" sz="2700" dirty="0">
                <a:latin typeface="+mn-lt"/>
              </a:rPr>
            </a:br>
            <a:br>
              <a:rPr lang="de-DE" sz="3600" dirty="0">
                <a:latin typeface="+mn-lt"/>
              </a:rPr>
            </a:br>
            <a:endParaRPr lang="de-DE" sz="3600" dirty="0">
              <a:latin typeface="+mn-lt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9D3F644-F24C-461F-BDE9-737969C53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1247" y="1456033"/>
            <a:ext cx="1425127" cy="2423510"/>
          </a:xfrm>
          <a:prstGeom prst="rect">
            <a:avLst/>
          </a:prstGeom>
          <a:ln w="12700">
            <a:solidFill>
              <a:srgbClr val="00AAC5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8590D0F-7D4D-43CF-B165-95D54BA3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Alexandra Guldin Stand Juni 2023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845B4D4-DBFD-43CD-8DB1-04359C464473}"/>
              </a:ext>
            </a:extLst>
          </p:cNvPr>
          <p:cNvSpPr txBox="1"/>
          <p:nvPr/>
        </p:nvSpPr>
        <p:spPr>
          <a:xfrm>
            <a:off x="731400" y="3110709"/>
            <a:ext cx="701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E42586"/>
                </a:solidFill>
              </a:rPr>
              <a:t>-&gt;</a:t>
            </a:r>
            <a:endParaRPr lang="de-DE" sz="24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4531BE5-9231-4DA8-A676-5B9F6FEE4664}"/>
              </a:ext>
            </a:extLst>
          </p:cNvPr>
          <p:cNvSpPr txBox="1"/>
          <p:nvPr/>
        </p:nvSpPr>
        <p:spPr>
          <a:xfrm>
            <a:off x="5637320" y="292075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CBCA4D1-0BE2-4898-8DC6-04092C7215A0}"/>
              </a:ext>
            </a:extLst>
          </p:cNvPr>
          <p:cNvSpPr txBox="1"/>
          <p:nvPr/>
        </p:nvSpPr>
        <p:spPr>
          <a:xfrm>
            <a:off x="5637320" y="292075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015A776-17D8-4DAE-BCA3-11ACC085EC72}"/>
              </a:ext>
            </a:extLst>
          </p:cNvPr>
          <p:cNvSpPr txBox="1"/>
          <p:nvPr/>
        </p:nvSpPr>
        <p:spPr>
          <a:xfrm>
            <a:off x="5637320" y="292075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5BAE2E4-8764-48B1-BAED-92DAA4C7BD72}"/>
              </a:ext>
            </a:extLst>
          </p:cNvPr>
          <p:cNvSpPr txBox="1"/>
          <p:nvPr/>
        </p:nvSpPr>
        <p:spPr>
          <a:xfrm>
            <a:off x="923276" y="4864962"/>
            <a:ext cx="98187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Gefördert durch das </a:t>
            </a:r>
            <a:br>
              <a:rPr lang="de-DE" dirty="0"/>
            </a:br>
            <a:r>
              <a:rPr lang="de-DE" dirty="0"/>
              <a:t>Ministerium für Soziales, Gesundheit und Integration Baden-Württemberg </a:t>
            </a:r>
            <a:br>
              <a:rPr lang="de-DE" dirty="0"/>
            </a:br>
            <a:r>
              <a:rPr lang="de-DE" dirty="0"/>
              <a:t>aus dem Programm </a:t>
            </a:r>
            <a:br>
              <a:rPr lang="de-DE" dirty="0"/>
            </a:br>
            <a:r>
              <a:rPr lang="de-DE" dirty="0"/>
              <a:t>„Aktiv und gemeinsam gegen Kinderarmut und für Kindergesundheit“ </a:t>
            </a:r>
          </a:p>
          <a:p>
            <a:pPr algn="ctr"/>
            <a:endParaRPr lang="de-DE" dirty="0"/>
          </a:p>
          <a:p>
            <a:pPr algn="ctr"/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3318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3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ECA871-EB6F-4497-BAE2-03E9DB2B0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" y="365125"/>
            <a:ext cx="10525125" cy="1325563"/>
          </a:xfrm>
        </p:spPr>
        <p:txBody>
          <a:bodyPr>
            <a:normAutofit/>
          </a:bodyPr>
          <a:lstStyle/>
          <a:p>
            <a:r>
              <a:rPr lang="de-DE" sz="3200" dirty="0">
                <a:solidFill>
                  <a:srgbClr val="E42586"/>
                </a:solidFill>
                <a:latin typeface="+mn-lt"/>
              </a:rPr>
              <a:t>Ziele des Projekts</a:t>
            </a:r>
            <a:br>
              <a:rPr lang="de-DE" sz="3200" dirty="0"/>
            </a:br>
            <a:endParaRPr lang="de-DE" sz="3200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40C182A-C749-4A57-B093-AF97EB2B486C}"/>
              </a:ext>
            </a:extLst>
          </p:cNvPr>
          <p:cNvSpPr/>
          <p:nvPr/>
        </p:nvSpPr>
        <p:spPr>
          <a:xfrm>
            <a:off x="180974" y="1656816"/>
            <a:ext cx="11182351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DE" sz="2400" dirty="0"/>
              <a:t>Über ein breites Netzwerk von Wegweiser*innen Hilfen und Angebote für </a:t>
            </a:r>
            <a:r>
              <a:rPr lang="de-DE" sz="2400" dirty="0" err="1"/>
              <a:t>Singener</a:t>
            </a:r>
            <a:r>
              <a:rPr lang="de-DE" sz="2400" dirty="0"/>
              <a:t> Familien besser bekannt und leichter zugänglich machen </a:t>
            </a:r>
          </a:p>
          <a:p>
            <a:pPr lvl="0" algn="just"/>
            <a:endParaRPr lang="de-DE" sz="24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de-DE" sz="2400" dirty="0"/>
              <a:t>Familien ermutigen, die vorhandenen Unterstützungsangebote zum Wohl ihrer Kinder zu nutzen, insbesondere auch die Angebote im Zusammenhang mit der </a:t>
            </a:r>
            <a:r>
              <a:rPr lang="de-DE" sz="2800" dirty="0" err="1">
                <a:solidFill>
                  <a:srgbClr val="00AAC5"/>
                </a:solidFill>
              </a:rPr>
              <a:t>K</a:t>
            </a:r>
            <a:r>
              <a:rPr lang="de-DE" sz="2800" dirty="0" err="1">
                <a:solidFill>
                  <a:srgbClr val="E42586"/>
                </a:solidFill>
              </a:rPr>
              <a:t>i</a:t>
            </a:r>
            <a:r>
              <a:rPr lang="de-DE" sz="2800" dirty="0" err="1">
                <a:solidFill>
                  <a:srgbClr val="1D71B8"/>
                </a:solidFill>
              </a:rPr>
              <a:t>J</a:t>
            </a:r>
            <a:r>
              <a:rPr lang="de-DE" sz="2800" dirty="0" err="1">
                <a:solidFill>
                  <a:srgbClr val="951B81"/>
                </a:solidFill>
              </a:rPr>
              <a:t>u</a:t>
            </a:r>
            <a:r>
              <a:rPr lang="de-DE" sz="2400" dirty="0"/>
              <a:t>-Karte</a:t>
            </a:r>
          </a:p>
          <a:p>
            <a:pPr lvl="0" algn="just"/>
            <a:endParaRPr lang="de-DE" sz="24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de-DE" sz="2400" dirty="0"/>
              <a:t>Gleiche und gute Chancen für alle Kinder schaffen und so Teilhabe ermöglichen.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CC777BA-6998-404E-BD97-81B62004E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Alexandra Guldin Stand Juni 2023</a:t>
            </a:r>
          </a:p>
        </p:txBody>
      </p:sp>
    </p:spTree>
    <p:extLst>
      <p:ext uri="{BB962C8B-B14F-4D97-AF65-F5344CB8AC3E}">
        <p14:creationId xmlns:p14="http://schemas.microsoft.com/office/powerpoint/2010/main" val="343667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3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E398AC-7195-4123-AF9E-AF9687574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5" y="390525"/>
            <a:ext cx="10515600" cy="1309688"/>
          </a:xfrm>
        </p:spPr>
        <p:txBody>
          <a:bodyPr>
            <a:normAutofit/>
          </a:bodyPr>
          <a:lstStyle/>
          <a:p>
            <a:r>
              <a:rPr lang="de-DE" sz="3200" dirty="0">
                <a:solidFill>
                  <a:srgbClr val="E42586"/>
                </a:solidFill>
                <a:latin typeface="+mn-lt"/>
              </a:rPr>
              <a:t>Wer kann Wegweiser*in sein?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30288F2-8DF6-4710-A806-96FAB29262D5}"/>
              </a:ext>
            </a:extLst>
          </p:cNvPr>
          <p:cNvSpPr/>
          <p:nvPr/>
        </p:nvSpPr>
        <p:spPr>
          <a:xfrm>
            <a:off x="285750" y="1794213"/>
            <a:ext cx="1079182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Jeder</a:t>
            </a:r>
            <a:r>
              <a:rPr lang="de-DE" sz="2400" dirty="0"/>
              <a:t>, der Kontakt zu Kindern, Jugendlichen und Familien hat </a:t>
            </a:r>
            <a:r>
              <a:rPr lang="de-DE" sz="2400" dirty="0">
                <a:sym typeface="Wingdings" panose="05000000000000000000" pitchFamily="2" charset="2"/>
              </a:rPr>
              <a:t>und gerne Ansprechperson für Kinderarmut und Kinderchancen sein möchte! </a:t>
            </a:r>
            <a:r>
              <a:rPr lang="de-DE" sz="2400" b="1" dirty="0">
                <a:sym typeface="Wingdings" panose="05000000000000000000" pitchFamily="2" charset="2"/>
              </a:rPr>
              <a:t></a:t>
            </a:r>
          </a:p>
          <a:p>
            <a:endParaRPr lang="de-DE" sz="2400" dirty="0">
              <a:sym typeface="Wingdings" panose="05000000000000000000" pitchFamily="2" charset="2"/>
            </a:endParaRPr>
          </a:p>
          <a:p>
            <a:r>
              <a:rPr lang="de-DE" sz="2400" dirty="0"/>
              <a:t>=&gt; haupt- und ehrenamtliche Personen aus Kindertageseinrichtungen, Schulen, Stadtteil-, Familien- und Jugendtreffs, Vereinen, Behörden, Verwaltungsstellen Kirchengemeinden etc.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1B2AF43-2029-4AAF-98EF-A3F79313B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Alexandra Guldin Stand Juni 2023</a:t>
            </a:r>
          </a:p>
        </p:txBody>
      </p:sp>
    </p:spTree>
    <p:extLst>
      <p:ext uri="{BB962C8B-B14F-4D97-AF65-F5344CB8AC3E}">
        <p14:creationId xmlns:p14="http://schemas.microsoft.com/office/powerpoint/2010/main" val="61032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3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D7B3E5B1-A573-4B24-9C65-2A1F36080611}"/>
              </a:ext>
            </a:extLst>
          </p:cNvPr>
          <p:cNvSpPr/>
          <p:nvPr/>
        </p:nvSpPr>
        <p:spPr>
          <a:xfrm>
            <a:off x="248760" y="280676"/>
            <a:ext cx="10895489" cy="6047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sz="3200" dirty="0">
                <a:solidFill>
                  <a:srgbClr val="E4258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können Wegweiser*innen tun?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de-D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de-D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Familien den Zugang zu Hilfen und Angeboten erleichtern,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indem sie sich ansprechbar </a:t>
            </a:r>
            <a:r>
              <a:rPr lang="de-DE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machen und 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selbst Familien 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ansprechen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Informationen niederschwellig weitergeben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Familien ermutigen, Hilfen in Anspruch zu nehmen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Einrichtung/Verein in den Blick nehmen und für das Thema Armut sensibilisieren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endParaRPr lang="de-D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800"/>
              </a:spcAft>
            </a:pPr>
            <a:endParaRPr lang="de-D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E7301EC-AFB0-43B9-8DAB-343D3415F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3470" y="370243"/>
            <a:ext cx="3836606" cy="2611081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A531222-B5EF-4EA3-A271-4095C54A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Alexandra Guldin Stand Juni 2023</a:t>
            </a:r>
          </a:p>
        </p:txBody>
      </p:sp>
    </p:spTree>
    <p:extLst>
      <p:ext uri="{BB962C8B-B14F-4D97-AF65-F5344CB8AC3E}">
        <p14:creationId xmlns:p14="http://schemas.microsoft.com/office/powerpoint/2010/main" val="347372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3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E4B13A-D2C4-4D12-A2C0-3FF9056DA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 sz="3200" dirty="0">
                <a:solidFill>
                  <a:srgbClr val="E42586"/>
                </a:solidFill>
                <a:latin typeface="+mn-lt"/>
              </a:rPr>
              <a:t>Was müssen Wegweiser*innen </a:t>
            </a:r>
            <a:r>
              <a:rPr lang="de-DE" sz="3200" u="sng" dirty="0">
                <a:solidFill>
                  <a:srgbClr val="E42586"/>
                </a:solidFill>
                <a:latin typeface="+mn-lt"/>
              </a:rPr>
              <a:t>nicht</a:t>
            </a:r>
            <a:r>
              <a:rPr lang="de-DE" sz="3200" dirty="0">
                <a:solidFill>
                  <a:srgbClr val="E42586"/>
                </a:solidFill>
                <a:latin typeface="+mn-lt"/>
              </a:rPr>
              <a:t> tun?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FA0DEDC-496F-4AB5-8C15-AD898C6A2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1695449"/>
            <a:ext cx="10515600" cy="4329113"/>
          </a:xfrm>
        </p:spPr>
        <p:txBody>
          <a:bodyPr/>
          <a:lstStyle/>
          <a:p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geht nicht um Beratung oder Begleitung und braucht nicht viel Zeit!</a:t>
            </a:r>
          </a:p>
          <a:p>
            <a:pPr marL="0" indent="0">
              <a:buNone/>
            </a:pPr>
            <a:endParaRPr lang="de-D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Wegweiser*innen sind nicht dafür verantwortlich, dass Familien Hilfe annehmen!</a:t>
            </a: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36EB50D-7D0D-4578-A1C7-B65B2E6AE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Alexandra Guldin Stand Juni 2023</a:t>
            </a:r>
          </a:p>
        </p:txBody>
      </p:sp>
    </p:spTree>
    <p:extLst>
      <p:ext uri="{BB962C8B-B14F-4D97-AF65-F5344CB8AC3E}">
        <p14:creationId xmlns:p14="http://schemas.microsoft.com/office/powerpoint/2010/main" val="40894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3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AF9ED6B8-98A8-4506-BB97-9BA163878F8A}"/>
              </a:ext>
            </a:extLst>
          </p:cNvPr>
          <p:cNvSpPr/>
          <p:nvPr/>
        </p:nvSpPr>
        <p:spPr>
          <a:xfrm>
            <a:off x="165589" y="52875"/>
            <a:ext cx="11959736" cy="7475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sz="3200" dirty="0">
                <a:solidFill>
                  <a:srgbClr val="E4258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Welche Unterstützung </a:t>
            </a:r>
            <a:r>
              <a:rPr lang="de-DE" sz="3200" dirty="0">
                <a:solidFill>
                  <a:srgbClr val="E4258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erhalt</a:t>
            </a:r>
            <a:r>
              <a:rPr lang="de-DE" sz="3200" dirty="0">
                <a:solidFill>
                  <a:srgbClr val="E4258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die Wegweiser*innen?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Info-Mappe</a:t>
            </a:r>
            <a:endParaRPr lang="de-D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Handbuch für Wegweiser*innen: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Hier sind umfangreiche Hinweise zu Unterstützungs-möglichkeiten und Angeboten in Singen zu finden (wird regelmäßig überarbeitet)</a:t>
            </a:r>
          </a:p>
          <a:p>
            <a:pPr lvl="0" algn="just">
              <a:spcAft>
                <a:spcPts val="0"/>
              </a:spcAft>
            </a:pP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de-DE" sz="2400" b="1" dirty="0"/>
              <a:t>Informationsmaterialien</a:t>
            </a:r>
            <a:r>
              <a:rPr lang="de-DE" sz="2400" dirty="0"/>
              <a:t> zu Hilfen und Angeboten in Singen zum Auslegen und Weitergeben</a:t>
            </a:r>
          </a:p>
          <a:p>
            <a:pPr algn="just"/>
            <a:endParaRPr lang="de-DE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Infos per Newsletter: 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Neue Angebote und Termine, Zusammenfassungen und Flyer zu relevanten Themen</a:t>
            </a:r>
          </a:p>
          <a:p>
            <a:pPr algn="just"/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de-DE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KiJu</a:t>
            </a: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-Newsletter</a:t>
            </a:r>
          </a:p>
          <a:p>
            <a:endParaRPr lang="de-DE" dirty="0"/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Veranstaltungen: Info- und Austauschtreffen: 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 und in Präsenz</a:t>
            </a:r>
          </a:p>
          <a:p>
            <a:endParaRPr lang="de-DE" dirty="0"/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Beratung und Unterstützung durch Netzwerkkoordination</a:t>
            </a:r>
          </a:p>
          <a:p>
            <a:pPr>
              <a:lnSpc>
                <a:spcPct val="150000"/>
              </a:lnSpc>
            </a:pPr>
            <a:endParaRPr lang="de-D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</a:pPr>
            <a:endParaRPr lang="de-D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de-D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0DE61A7-A343-4E12-84A0-D220CD099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Alexandra Guldin Stand Juni 2023</a:t>
            </a:r>
          </a:p>
        </p:txBody>
      </p:sp>
    </p:spTree>
    <p:extLst>
      <p:ext uri="{BB962C8B-B14F-4D97-AF65-F5344CB8AC3E}">
        <p14:creationId xmlns:p14="http://schemas.microsoft.com/office/powerpoint/2010/main" val="391446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3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0330A1A-746D-428F-97BD-EEA6C949E477}"/>
              </a:ext>
            </a:extLst>
          </p:cNvPr>
          <p:cNvSpPr/>
          <p:nvPr/>
        </p:nvSpPr>
        <p:spPr>
          <a:xfrm>
            <a:off x="1146805" y="1464175"/>
            <a:ext cx="97821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6000" b="1" dirty="0">
                <a:solidFill>
                  <a:srgbClr val="E42586"/>
                </a:solidFill>
                <a:sym typeface="Symbol" panose="05050102010706020507" pitchFamily="18" charset="2"/>
              </a:rPr>
              <a:t></a:t>
            </a:r>
            <a:r>
              <a:rPr lang="de-DE" sz="4400" b="1" dirty="0">
                <a:solidFill>
                  <a:srgbClr val="E42586"/>
                </a:solidFill>
                <a:sym typeface="Symbol" panose="05050102010706020507" pitchFamily="18" charset="2"/>
              </a:rPr>
              <a:t> -</a:t>
            </a:r>
            <a:r>
              <a:rPr lang="de-DE" sz="4400" b="1" dirty="0" err="1">
                <a:solidFill>
                  <a:srgbClr val="E42586"/>
                </a:solidFill>
                <a:sym typeface="Symbol" panose="05050102010706020507" pitchFamily="18" charset="2"/>
              </a:rPr>
              <a:t>lich</a:t>
            </a:r>
            <a:r>
              <a:rPr lang="de-DE" sz="4400" b="1" dirty="0" err="1">
                <a:solidFill>
                  <a:srgbClr val="E4258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de-DE" sz="4400" b="1" dirty="0">
                <a:solidFill>
                  <a:srgbClr val="E4258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Dank für Ihr Interesse!</a:t>
            </a:r>
            <a:r>
              <a:rPr lang="de-DE" sz="4400" b="1" dirty="0">
                <a:solidFill>
                  <a:srgbClr val="E42586"/>
                </a:solidFill>
                <a:sym typeface="Symbol" panose="05050102010706020507" pitchFamily="18" charset="2"/>
              </a:rPr>
              <a:t> </a:t>
            </a:r>
            <a:endParaRPr lang="de-DE" sz="4400" b="1" dirty="0">
              <a:solidFill>
                <a:srgbClr val="E42586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de-DE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de-DE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de-DE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de-DE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Sie möchten auch gerne Wegweiser*in sein?</a:t>
            </a:r>
          </a:p>
          <a:p>
            <a:pPr algn="ctr"/>
            <a:endParaRPr lang="de-DE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de-DE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Bei Interesse wenden Sie sich bitte an :</a:t>
            </a:r>
          </a:p>
          <a:p>
            <a:pPr algn="ctr"/>
            <a:endParaRPr lang="de-DE" sz="1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de-DE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Alexandra Guldin</a:t>
            </a:r>
            <a:r>
              <a:rPr lang="de-DE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, Verein Kinderchancen oder</a:t>
            </a:r>
          </a:p>
          <a:p>
            <a:pPr algn="ctr"/>
            <a:r>
              <a:rPr lang="de-DE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Petra </a:t>
            </a:r>
            <a:r>
              <a:rPr lang="de-DE" sz="24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Merklin</a:t>
            </a:r>
            <a:r>
              <a:rPr lang="de-DE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, Soziale Leistungen Stadt Singen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609A5EA-7A83-40FC-8B2E-2E675F02E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Alexandra Guldin Stand Juni 2023</a:t>
            </a:r>
          </a:p>
        </p:txBody>
      </p:sp>
    </p:spTree>
    <p:extLst>
      <p:ext uri="{BB962C8B-B14F-4D97-AF65-F5344CB8AC3E}">
        <p14:creationId xmlns:p14="http://schemas.microsoft.com/office/powerpoint/2010/main" val="2720303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422</Words>
  <Application>Microsoft Office PowerPoint</Application>
  <PresentationFormat>Breitbild</PresentationFormat>
  <Paragraphs>63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6" baseType="lpstr">
      <vt:lpstr>Arial</vt:lpstr>
      <vt:lpstr>Bradley Hand ITC</vt:lpstr>
      <vt:lpstr>Calibri</vt:lpstr>
      <vt:lpstr>Calibri Light</vt:lpstr>
      <vt:lpstr>Symbol</vt:lpstr>
      <vt:lpstr>Times New Roman</vt:lpstr>
      <vt:lpstr>Wingdings</vt:lpstr>
      <vt:lpstr>Office</vt:lpstr>
      <vt:lpstr>Netzwerk Singener Wegweiser*innen</vt:lpstr>
      <vt:lpstr>Projekt   Netzwerk Singener Wegweiser*innen   als Folgeprojekt zur KiJu-Karte     Gemeinsame Projekte der Stadt Singen   und des Verein Kinderchancen Singen e.V.    </vt:lpstr>
      <vt:lpstr>Ziele des Projekts </vt:lpstr>
      <vt:lpstr>Wer kann Wegweiser*in sein?</vt:lpstr>
      <vt:lpstr>PowerPoint-Präsentation</vt:lpstr>
      <vt:lpstr>Was müssen Wegweiser*innen nicht tun?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Netzwerk Singener Wegweiser*innen</dc:title>
  <dc:creator>Guldin Alexandra</dc:creator>
  <cp:lastModifiedBy>Guldin Alexandra</cp:lastModifiedBy>
  <cp:revision>84</cp:revision>
  <dcterms:created xsi:type="dcterms:W3CDTF">2020-09-16T21:15:52Z</dcterms:created>
  <dcterms:modified xsi:type="dcterms:W3CDTF">2023-09-14T10:07:10Z</dcterms:modified>
</cp:coreProperties>
</file>